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5"/>
  </p:notesMasterIdLst>
  <p:sldIdLst>
    <p:sldId id="256" r:id="rId5"/>
    <p:sldId id="2076136608" r:id="rId6"/>
    <p:sldId id="2076136609" r:id="rId7"/>
    <p:sldId id="260" r:id="rId8"/>
    <p:sldId id="2076136610" r:id="rId9"/>
    <p:sldId id="261" r:id="rId10"/>
    <p:sldId id="2076136617" r:id="rId11"/>
    <p:sldId id="2076136618" r:id="rId12"/>
    <p:sldId id="2076136584" r:id="rId13"/>
    <p:sldId id="266" r:id="rId14"/>
    <p:sldId id="2076136590" r:id="rId15"/>
    <p:sldId id="2076136591" r:id="rId16"/>
    <p:sldId id="2076136612" r:id="rId17"/>
    <p:sldId id="2076136619" r:id="rId18"/>
    <p:sldId id="2076136620" r:id="rId19"/>
    <p:sldId id="2076136621" r:id="rId20"/>
    <p:sldId id="276" r:id="rId21"/>
    <p:sldId id="273" r:id="rId22"/>
    <p:sldId id="275" r:id="rId23"/>
    <p:sldId id="2076136613" r:id="rId24"/>
    <p:sldId id="2076136622" r:id="rId25"/>
    <p:sldId id="2076136623" r:id="rId26"/>
    <p:sldId id="2076136624" r:id="rId27"/>
    <p:sldId id="2076136625" r:id="rId28"/>
    <p:sldId id="2076136614" r:id="rId29"/>
    <p:sldId id="2076136583" r:id="rId30"/>
    <p:sldId id="2076136580" r:id="rId31"/>
    <p:sldId id="2076136626" r:id="rId32"/>
    <p:sldId id="2076136627" r:id="rId33"/>
    <p:sldId id="2076136628" r:id="rId34"/>
    <p:sldId id="2076136629" r:id="rId35"/>
    <p:sldId id="2076136630" r:id="rId36"/>
    <p:sldId id="2076136631" r:id="rId37"/>
    <p:sldId id="265" r:id="rId38"/>
    <p:sldId id="271" r:id="rId39"/>
    <p:sldId id="2076136615" r:id="rId40"/>
    <p:sldId id="2076136581" r:id="rId41"/>
    <p:sldId id="2076136616" r:id="rId42"/>
    <p:sldId id="2076136586" r:id="rId43"/>
    <p:sldId id="207613661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BD0A48-BB7F-86A4-C173-037AA5EEA750}" name="Marselis, Rik" initials="MR" userId="S::rik.marselis@sogeti.com::a1e946ab-44db-487f-97ac-cce3014f36b7" providerId="AD"/>
  <p188:author id="{3DABB465-35FD-50FF-878A-05C4060A78A9}" name="Iris Pinkster" initials="IP" userId="S::Iris.Pinkster@proftest.nl::31beb9b1-04a4-44f7-9493-8be01e17b973" providerId="AD"/>
  <p188:author id="{9ECD7C90-5D4B-EB2F-7E86-700E18638181}" name="Gilbert Smulders" initials="GS" userId="S::gilbert.smulders_viqit.nl#ext#@proftest.onmicrosoft.com::db40f2a2-2ce8-4529-808c-e1b8b16e761a" providerId="AD"/>
  <p188:author id="{EEA583A2-5E21-BD7B-F2EB-23D2472172C4}" name="Bart Knaack" initials="BK" userId="S::bart.knaack@proftest.nl::5669f5c6-7376-49d7-b005-452673ae17f6" providerId="AD"/>
  <p188:author id="{E86427AE-C38C-4169-9312-6D760E4D94AB}" name="Emile Nieborg" initials="EN" userId="S::emile_kekje.nl#ext#@proftest.onmicrosoft.com::c94a520b-6ab8-4109-b725-b621f60e6183" providerId="AD"/>
  <p188:author id="{7914A5C7-F7D8-9D66-D54C-6C8C1A66DDA3}" name="Hilde de Jong" initials="HJ" userId="S::hilde.de.jong_topicus.nl#ext#@proftest.onmicrosoft.com::71f2cc86-f3d5-4a64-9a82-659c4453359f" providerId="AD"/>
  <p188:author id="{CC8887DB-B75C-35B8-A5D3-7635BAF2175E}" name="Boris Schouten" initials="BS" userId="S::bschouten@pancompany.com::f7b97989-fe90-490e-bb10-92dcd7f518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2" autoAdjust="0"/>
  </p:normalViewPr>
  <p:slideViewPr>
    <p:cSldViewPr snapToGrid="0">
      <p:cViewPr varScale="1">
        <p:scale>
          <a:sx n="101" d="100"/>
          <a:sy n="101" d="100"/>
        </p:scale>
        <p:origin x="954" y="108"/>
      </p:cViewPr>
      <p:guideLst/>
    </p:cSldViewPr>
  </p:slideViewPr>
  <p:notesTextViewPr>
    <p:cViewPr>
      <p:scale>
        <a:sx n="1" d="1"/>
        <a:sy n="1" d="1"/>
      </p:scale>
      <p:origin x="0" y="0"/>
    </p:cViewPr>
  </p:notesTextViewPr>
  <p:sorterViewPr>
    <p:cViewPr>
      <p:scale>
        <a:sx n="100" d="100"/>
        <a:sy n="100" d="100"/>
      </p:scale>
      <p:origin x="0" y="-2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3389F-7C38-4DCB-B121-2E9BC2938B21}" type="datetimeFigureOut">
              <a:t>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EA9C6-23A3-433B-90BA-963EE794F188}" type="slidenum">
              <a:t>‹nr.›</a:t>
            </a:fld>
            <a:endParaRPr lang="en-US"/>
          </a:p>
        </p:txBody>
      </p:sp>
    </p:spTree>
    <p:extLst>
      <p:ext uri="{BB962C8B-B14F-4D97-AF65-F5344CB8AC3E}">
        <p14:creationId xmlns:p14="http://schemas.microsoft.com/office/powerpoint/2010/main" val="293165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map.net/wiki/quality-characteristic-sustainabil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 TestNet 2023 </a:t>
            </a:r>
          </a:p>
          <a:p>
            <a:r>
              <a:rPr lang="nl-NL" noProof="0" dirty="0"/>
              <a:t>De inhoud van dit document mag door de leden van TestNet gebruikt worden (geheel of gedeeltelijk) op voorwaarde dat de bron wordt vermeld: “Sustainability Toolkit – werkgroep Sustainability van de vereniging TestNet”.</a:t>
            </a:r>
          </a:p>
          <a:p>
            <a:r>
              <a:rPr lang="nl-NL" noProof="0" dirty="0"/>
              <a:t>Niet-leden kunnen contact opnemen met de vereniging TestNet om afspraken te maken over het gebruik.</a:t>
            </a:r>
          </a:p>
        </p:txBody>
      </p:sp>
      <p:sp>
        <p:nvSpPr>
          <p:cNvPr id="4" name="Tijdelijke aanduiding voor dianummer 3"/>
          <p:cNvSpPr>
            <a:spLocks noGrp="1"/>
          </p:cNvSpPr>
          <p:nvPr>
            <p:ph type="sldNum" sz="quarter" idx="5"/>
          </p:nvPr>
        </p:nvSpPr>
        <p:spPr/>
        <p:txBody>
          <a:bodyPr/>
          <a:lstStyle/>
          <a:p>
            <a:fld id="{67DEA9C6-23A3-433B-90BA-963EE794F188}" type="slidenum">
              <a:rPr lang="nl-NL" smtClean="0"/>
              <a:t>1</a:t>
            </a:fld>
            <a:endParaRPr lang="nl-NL"/>
          </a:p>
        </p:txBody>
      </p:sp>
    </p:spTree>
    <p:extLst>
      <p:ext uri="{BB962C8B-B14F-4D97-AF65-F5344CB8AC3E}">
        <p14:creationId xmlns:p14="http://schemas.microsoft.com/office/powerpoint/2010/main" val="6387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nl-NL" noProof="0" dirty="0"/>
              <a:t> Het plaatje toont de stappen die van belang zijn:</a:t>
            </a:r>
            <a:endParaRPr lang="nl-NL" noProof="0" dirty="0">
              <a:cs typeface="Calibri" panose="020F0502020204030204"/>
            </a:endParaRPr>
          </a:p>
          <a:p>
            <a:pPr marL="800100" lvl="1" indent="-342900">
              <a:buFont typeface="Arial,Sans-Serif"/>
              <a:buChar char="•"/>
            </a:pPr>
            <a:r>
              <a:rPr lang="nl-NL" noProof="0" dirty="0"/>
              <a:t>Wat we willen: dit is wat de consument wil;</a:t>
            </a:r>
          </a:p>
          <a:p>
            <a:pPr marL="800100" lvl="1" indent="-342900">
              <a:buFont typeface="Arial,Sans-Serif"/>
              <a:buChar char="•"/>
            </a:pPr>
            <a:r>
              <a:rPr lang="nl-NL" noProof="0" dirty="0"/>
              <a:t>Wat we daarvoor doen: productie, transport, etc. Vaak buiten ons zicht (want buiten de landsgrenzen);</a:t>
            </a:r>
          </a:p>
          <a:p>
            <a:pPr marL="800100" lvl="1" indent="-342900">
              <a:buFont typeface="Arial,Sans-Serif"/>
              <a:buChar char="•"/>
            </a:pPr>
            <a:r>
              <a:rPr lang="nl-NL" noProof="0" dirty="0"/>
              <a:t>Gevolgen voor de planeet: schadelijke effecten zijn ook vaak buiten ons zicht;</a:t>
            </a:r>
          </a:p>
          <a:p>
            <a:pPr marL="800100" lvl="1" indent="-342900">
              <a:buFont typeface="Arial,Sans-Serif"/>
              <a:buChar char="•"/>
            </a:pPr>
            <a:r>
              <a:rPr lang="nl-NL" noProof="0" dirty="0"/>
              <a:t>Gevolgen voor ons: dit is de zichtbare schade aan gezondheid, vrede en veiligheid. </a:t>
            </a:r>
          </a:p>
          <a:p>
            <a:pPr marL="342900" indent="-342900">
              <a:buFont typeface="Arial,Sans-Serif"/>
              <a:buChar char="•"/>
            </a:pPr>
            <a:r>
              <a:rPr lang="nl-NL" noProof="0" dirty="0"/>
              <a:t>De boodschap in het boek is dat we 'wat we willen' en 'wat we daarvoor doen' moeten veranderen, omdat het aanpakken van de gevolgen voor de planeet en onszelf slechts symptoombestrijding is (bijvoorbeeld dijken ophogen)</a:t>
            </a:r>
          </a:p>
          <a:p>
            <a:pPr marL="800100" lvl="1" indent="-342900">
              <a:buFont typeface="Arial,Sans-Serif"/>
              <a:buChar char="•"/>
            </a:pPr>
            <a:endParaRPr lang="nl-NL" noProof="0" dirty="0"/>
          </a:p>
          <a:p>
            <a:pPr marL="800100" lvl="1" indent="-342900">
              <a:buFont typeface="Arial,Sans-Serif"/>
              <a:buChar char="•"/>
            </a:pPr>
            <a:endParaRPr lang="nl-NL" noProof="0" dirty="0"/>
          </a:p>
          <a:p>
            <a:endParaRPr lang="nl-NL" noProof="0" dirty="0"/>
          </a:p>
          <a:p>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t>12</a:t>
            </a:fld>
            <a:endParaRPr lang="en-US"/>
          </a:p>
        </p:txBody>
      </p:sp>
    </p:spTree>
    <p:extLst>
      <p:ext uri="{BB962C8B-B14F-4D97-AF65-F5344CB8AC3E}">
        <p14:creationId xmlns:p14="http://schemas.microsoft.com/office/powerpoint/2010/main" val="170549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 de praktijk worden de termen Sustainability en Green IT veel gebruikt en is niet altijd duidelijk waar het verschil nu precies in zit.</a:t>
            </a:r>
          </a:p>
          <a:p>
            <a:r>
              <a:rPr lang="nl-NL" noProof="0" dirty="0"/>
              <a:t>De bijgaande plaat geeft aan welk onderscheid wij als werkgroep volgen.</a:t>
            </a:r>
          </a:p>
          <a:p>
            <a:r>
              <a:rPr lang="nl-NL" noProof="0" dirty="0"/>
              <a:t>Op basis van het VOICE-model van TMAP hebben we twee aandachtsgebieden:</a:t>
            </a:r>
          </a:p>
          <a:p>
            <a:pPr marL="171450" indent="-171450">
              <a:buFontTx/>
              <a:buChar char="-"/>
            </a:pPr>
            <a:r>
              <a:rPr lang="nl-NL" noProof="0" dirty="0"/>
              <a:t>De ruime scope van business delivery waarbij het gaat om het leveren van waarde aan de gebruikers/klanten van een organisatie</a:t>
            </a:r>
          </a:p>
          <a:p>
            <a:pPr marL="171450" indent="-171450">
              <a:buFontTx/>
              <a:buChar char="-"/>
            </a:pPr>
            <a:r>
              <a:rPr lang="nl-NL" noProof="0" dirty="0"/>
              <a:t>De smallere scope van IT delivery waarbij het gaat om het leveren van IT-ondersteuning voor de bedrijfsprocessen.</a:t>
            </a:r>
          </a:p>
          <a:p>
            <a:pPr marL="171450" indent="-171450">
              <a:buFontTx/>
              <a:buChar char="-"/>
            </a:pPr>
            <a:endParaRPr lang="nl-NL" noProof="0" dirty="0"/>
          </a:p>
          <a:p>
            <a:pPr marL="0" indent="0">
              <a:buFontTx/>
              <a:buNone/>
            </a:pPr>
            <a:r>
              <a:rPr lang="nl-NL" noProof="0" dirty="0"/>
              <a:t>Aangezien de definitie van Sustainability het heeft over impact op de planeet, wordt met dit begrip de ruime scope genomen.</a:t>
            </a:r>
          </a:p>
          <a:p>
            <a:pPr marL="0" indent="0">
              <a:buFontTx/>
              <a:buNone/>
            </a:pPr>
            <a:r>
              <a:rPr lang="nl-NL" noProof="0" dirty="0"/>
              <a:t>Bij green IT gaat het om de mate waarin IT als zodanig zorgvuldig met de energie en grondstoffen om gaat.</a:t>
            </a:r>
          </a:p>
          <a:p>
            <a:pPr marL="0" indent="0">
              <a:buFontTx/>
              <a:buNone/>
            </a:pPr>
            <a:endParaRPr lang="nl-NL" noProof="0" dirty="0"/>
          </a:p>
          <a:p>
            <a:pPr marL="0" indent="0">
              <a:buFontTx/>
              <a:buNone/>
            </a:pPr>
            <a:r>
              <a:rPr lang="nl-NL" noProof="0" dirty="0"/>
              <a:t>Waarom is het onderscheid tussen Green IT en Sustainability zinvol?</a:t>
            </a:r>
          </a:p>
          <a:p>
            <a:pPr marL="0" indent="0">
              <a:buFontTx/>
              <a:buNone/>
            </a:pPr>
            <a:r>
              <a:rPr lang="nl-NL" noProof="0" dirty="0"/>
              <a:t>Veel IT-</a:t>
            </a:r>
            <a:r>
              <a:rPr lang="nl-NL" noProof="0" dirty="0" err="1"/>
              <a:t>ers</a:t>
            </a:r>
            <a:r>
              <a:rPr lang="nl-NL" noProof="0" dirty="0"/>
              <a:t> richten zich sterk op het “groen maken” van de IT. Dat kan zeer nuttig zijn. Maar als je veel moeite stopt in groene IT ter ondersteuning van een totaal niet sustainable bedrijfsproces, dan kun je de moeite beter in wat anders stoppen. Daarnaast kan het ook zo zijn dat het toevoegen van een stukje niet-groene-IT het totale bedrijfsproces juist wel meer sustainable maakt.</a:t>
            </a:r>
          </a:p>
          <a:p>
            <a:pPr marL="0" indent="0">
              <a:buFontTx/>
              <a:buNone/>
            </a:pPr>
            <a:r>
              <a:rPr lang="nl-NL" noProof="0" dirty="0"/>
              <a:t>De boodschap is dus vooral: zorg er voor dat je naar het grote geheel kijkt bij de pogingen om duurzaam te werk te gaan.</a:t>
            </a:r>
          </a:p>
          <a:p>
            <a:pPr marL="0" indent="0">
              <a:buFontTx/>
              <a:buNone/>
            </a:pPr>
            <a:endParaRPr lang="nl-NL" noProof="0" dirty="0"/>
          </a:p>
          <a:p>
            <a:pPr marL="0" indent="0">
              <a:buFontTx/>
              <a:buNone/>
            </a:pPr>
            <a:r>
              <a:rPr lang="nl-NL" noProof="0" dirty="0"/>
              <a:t>Een voorbeeld van het toevoegen van in de basis niet duurzame IT is het volgende: In de jaren ‘60 hadden auto’s totaal geen </a:t>
            </a:r>
            <a:r>
              <a:rPr lang="nl-NL" noProof="0" dirty="0" err="1"/>
              <a:t>electronica</a:t>
            </a:r>
            <a:r>
              <a:rPr lang="nl-NL" noProof="0" dirty="0"/>
              <a:t> in de motor. Die motoren waren niet erg milieuvriendelijk. In latere decennia werd een motormanagement-systeem toegevoegd. Dit is IT die bestaat uit schaarse grondstoffen, dus misschien niet onmiddellijk “green IT”. Maar door het toevoegen van deze IT werd de totale motor wel veel duurzamer.</a:t>
            </a: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14</a:t>
            </a:fld>
            <a:endParaRPr lang="en-GB"/>
          </a:p>
        </p:txBody>
      </p:sp>
    </p:spTree>
    <p:extLst>
      <p:ext uri="{BB962C8B-B14F-4D97-AF65-F5344CB8AC3E}">
        <p14:creationId xmlns:p14="http://schemas.microsoft.com/office/powerpoint/2010/main" val="239300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90000"/>
              </a:lnSpc>
              <a:spcBef>
                <a:spcPts val="1000"/>
              </a:spcBef>
            </a:pPr>
            <a:r>
              <a:rPr lang="nl-NL" noProof="0" dirty="0"/>
              <a:t>Green IT staat voor ecologisch verantwoord werken binnen de informatietechnologie. Het doel is om de negatieve impact op het milieu te beperken. Daarmee komt de focus van Green IT op het aspect “omgeving” te liggen. Voor veel bedrijven is het introduceren van Green IT een mogelijkheid om kosten (op het energieverbruik) te besparen. Er is in dat opzicht ook een economische drijfveer, en mede daarom zijn organisaties met Green IT gestart. </a:t>
            </a:r>
            <a:endParaRPr lang="nl-NL" noProof="0" dirty="0">
              <a:cs typeface="Calibri"/>
            </a:endParaRPr>
          </a:p>
          <a:p>
            <a:pPr>
              <a:lnSpc>
                <a:spcPct val="90000"/>
              </a:lnSpc>
              <a:spcBef>
                <a:spcPts val="1000"/>
              </a:spcBef>
            </a:pPr>
            <a:r>
              <a:rPr lang="nl-NL" noProof="0" dirty="0"/>
              <a:t>Voor Green IT is een goede business case te maken. Een investering die financieel de moeite waard is en op korte tot middellange termijn resultaat oplevert waarmee een bedrijf zich kan profileren. De impact van Green IT is momenteel al goed meetbaar. </a:t>
            </a:r>
          </a:p>
          <a:p>
            <a:pPr marL="285750" indent="-285750">
              <a:lnSpc>
                <a:spcPct val="90000"/>
              </a:lnSpc>
              <a:spcBef>
                <a:spcPts val="1000"/>
              </a:spcBef>
              <a:buFont typeface="Arial"/>
              <a:buChar char="•"/>
            </a:pPr>
            <a:endParaRPr lang="nl-NL" noProof="0" dirty="0"/>
          </a:p>
          <a:p>
            <a:pPr marL="285750" indent="-285750">
              <a:lnSpc>
                <a:spcPct val="90000"/>
              </a:lnSpc>
              <a:spcBef>
                <a:spcPts val="1000"/>
              </a:spcBef>
              <a:buFont typeface="Arial"/>
              <a:buChar char="•"/>
            </a:pPr>
            <a:r>
              <a:rPr lang="nl-NL" noProof="0" dirty="0"/>
              <a:t>Veel IT-</a:t>
            </a:r>
            <a:r>
              <a:rPr lang="nl-NL" noProof="0" dirty="0" err="1"/>
              <a:t>ers</a:t>
            </a:r>
            <a:r>
              <a:rPr lang="nl-NL" noProof="0" dirty="0"/>
              <a:t> focussen op het “groener” maken van de IT als zodanig. Op zich is dit niet verkeerd. Maar met het onderscheid tussen “Green IT” en “Sustainability” benadrukken wij dat het bij Sustainability uiteindelijk gaat om de impact op de planeet als geheel. En de balans vinden tussen alle aspecten van duurzaamheid.</a:t>
            </a:r>
          </a:p>
          <a:p>
            <a:pPr marL="285750" indent="-285750">
              <a:lnSpc>
                <a:spcPct val="90000"/>
              </a:lnSpc>
              <a:spcBef>
                <a:spcPts val="1000"/>
              </a:spcBef>
              <a:buFont typeface="Arial"/>
              <a:buChar char="•"/>
            </a:pPr>
            <a:r>
              <a:rPr lang="nl-NL" noProof="0" dirty="0"/>
              <a:t>Bedenk hierbij dat soms een “niet-groen” stuk IT een grote bijdrage kan leveren aan de “Sustainability” van een bedrijfsproces en de organisatie als geheel.</a:t>
            </a:r>
          </a:p>
          <a:p>
            <a:pPr marL="285750" indent="-285750">
              <a:lnSpc>
                <a:spcPct val="90000"/>
              </a:lnSpc>
              <a:spcBef>
                <a:spcPts val="1000"/>
              </a:spcBef>
              <a:buFont typeface="Arial"/>
              <a:buChar char="•"/>
            </a:pPr>
            <a:r>
              <a:rPr lang="nl-NL" noProof="0" dirty="0"/>
              <a:t>Dus een eenzijdige focus op “green IT” is niet goed. Een focus op “green IT” als onderdeel van de totale “Sustainability” is wat alle betrokkenen samen moeten nastreven.</a:t>
            </a: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15</a:t>
            </a:fld>
            <a:endParaRPr lang="en-GB"/>
          </a:p>
        </p:txBody>
      </p:sp>
    </p:spTree>
    <p:extLst>
      <p:ext uri="{BB962C8B-B14F-4D97-AF65-F5344CB8AC3E}">
        <p14:creationId xmlns:p14="http://schemas.microsoft.com/office/powerpoint/2010/main" val="360161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r>
              <a:rPr lang="nl-NL" noProof="0" dirty="0"/>
              <a:t>Veel organisaties hebben zich ingezet op het gebied van “Green IT”. Het betreft alle activiteiten binnen de Informatie Technologie die er op gericht zijn de ecologische impact te beperken. Belangrijkste speerpunt is het reduceren van het energieverbruik en CO2. Daarmee is het aandachtsgebied kleiner dan dat van Sustainability. </a:t>
            </a:r>
            <a:endParaRPr lang="nl-NL" noProof="0" dirty="0">
              <a:cs typeface="Calibri"/>
            </a:endParaRPr>
          </a:p>
          <a:p>
            <a:pPr>
              <a:lnSpc>
                <a:spcPct val="120000"/>
              </a:lnSpc>
            </a:pPr>
            <a:r>
              <a:rPr lang="nl-NL" noProof="0" dirty="0"/>
              <a:t>Aandachtspunten bij het streven naar Green IT:</a:t>
            </a:r>
          </a:p>
          <a:p>
            <a:pPr marL="285750" indent="-285750">
              <a:lnSpc>
                <a:spcPct val="120000"/>
              </a:lnSpc>
              <a:buFont typeface="Arial"/>
              <a:buChar char="•"/>
            </a:pPr>
            <a:r>
              <a:rPr lang="nl-NL" noProof="0" dirty="0"/>
              <a:t>Er is een goede business case om te investeren in Green IT</a:t>
            </a:r>
          </a:p>
          <a:p>
            <a:pPr marL="285750" indent="-285750">
              <a:lnSpc>
                <a:spcPct val="120000"/>
              </a:lnSpc>
              <a:buFont typeface="Arial"/>
              <a:buChar char="•"/>
            </a:pPr>
            <a:r>
              <a:rPr lang="nl-NL" noProof="0" dirty="0"/>
              <a:t>Relatief snel te implementeren en resultaat zichtbaar.</a:t>
            </a:r>
          </a:p>
          <a:p>
            <a:pPr marL="285750" indent="-285750">
              <a:lnSpc>
                <a:spcPct val="120000"/>
              </a:lnSpc>
              <a:buFont typeface="Arial"/>
              <a:buChar char="•"/>
            </a:pPr>
            <a:r>
              <a:rPr lang="nl-NL" noProof="0" dirty="0"/>
              <a:t>Resultaten zijn meetbaar en goed te kwantificeren. </a:t>
            </a:r>
          </a:p>
          <a:p>
            <a:pPr>
              <a:lnSpc>
                <a:spcPct val="120000"/>
              </a:lnSpc>
            </a:pPr>
            <a:endParaRPr lang="nl-NL" noProof="0" dirty="0"/>
          </a:p>
          <a:p>
            <a:pPr>
              <a:lnSpc>
                <a:spcPct val="120000"/>
              </a:lnSpc>
            </a:pPr>
            <a:r>
              <a:rPr lang="nl-NL" noProof="0" dirty="0"/>
              <a:t>Aspecten:</a:t>
            </a:r>
          </a:p>
          <a:p>
            <a:pPr marL="285750" indent="-285750">
              <a:lnSpc>
                <a:spcPct val="120000"/>
              </a:lnSpc>
              <a:buFont typeface="Arial"/>
              <a:buChar char="•"/>
            </a:pPr>
            <a:r>
              <a:rPr lang="nl-NL" noProof="0" dirty="0"/>
              <a:t>Data center design</a:t>
            </a:r>
          </a:p>
          <a:p>
            <a:pPr marL="285750" indent="-285750">
              <a:lnSpc>
                <a:spcPct val="120000"/>
              </a:lnSpc>
              <a:buFont typeface="Arial"/>
              <a:buChar char="•"/>
            </a:pPr>
            <a:r>
              <a:rPr lang="nl-NL" noProof="0" dirty="0"/>
              <a:t>Software optimalisatie</a:t>
            </a:r>
          </a:p>
          <a:p>
            <a:pPr marL="285750" indent="-285750">
              <a:lnSpc>
                <a:spcPct val="120000"/>
              </a:lnSpc>
              <a:buFont typeface="Arial"/>
              <a:buChar char="•"/>
            </a:pPr>
            <a:r>
              <a:rPr lang="nl-NL" noProof="0" dirty="0"/>
              <a:t>Data compressie</a:t>
            </a:r>
          </a:p>
          <a:p>
            <a:pPr marL="285750" indent="-285750">
              <a:lnSpc>
                <a:spcPct val="120000"/>
              </a:lnSpc>
              <a:buFont typeface="Arial"/>
              <a:buChar char="•"/>
            </a:pPr>
            <a:r>
              <a:rPr lang="nl-NL" noProof="0" dirty="0"/>
              <a:t>Storage </a:t>
            </a:r>
          </a:p>
          <a:p>
            <a:pPr marL="285750" indent="-285750">
              <a:lnSpc>
                <a:spcPct val="120000"/>
              </a:lnSpc>
              <a:buFont typeface="Arial"/>
              <a:buChar char="•"/>
            </a:pPr>
            <a:r>
              <a:rPr lang="nl-NL" noProof="0" dirty="0"/>
              <a:t>etc.</a:t>
            </a:r>
            <a:endParaRPr lang="nl-NL" noProof="0" dirty="0">
              <a:cs typeface="Calibri"/>
            </a:endParaRPr>
          </a:p>
          <a:p>
            <a:pPr marL="285750" indent="-285750">
              <a:lnSpc>
                <a:spcPct val="120000"/>
              </a:lnSpc>
              <a:spcBef>
                <a:spcPts val="600"/>
              </a:spcBef>
              <a:buFont typeface="Arial"/>
              <a:buChar char="•"/>
            </a:pPr>
            <a:endParaRPr lang="nl-NL" noProof="0" dirty="0"/>
          </a:p>
          <a:p>
            <a:endParaRPr lang="nl-NL" noProof="0" dirty="0">
              <a:cs typeface="Calibri"/>
            </a:endParaRPr>
          </a:p>
          <a:p>
            <a:r>
              <a:rPr lang="nl-NL" noProof="0" dirty="0"/>
              <a:t>Tips m.b.t. Green IT:</a:t>
            </a:r>
          </a:p>
          <a:p>
            <a:pPr marL="285750" indent="-285750">
              <a:buFont typeface="Arial,Sans-Serif"/>
              <a:buChar char="•"/>
            </a:pPr>
            <a:r>
              <a:rPr lang="nl-NL" noProof="0" dirty="0"/>
              <a:t>Denk na over de impact van een programmeeromgeving</a:t>
            </a:r>
            <a:br>
              <a:rPr lang="nl-NL" noProof="0" dirty="0">
                <a:cs typeface="+mn-lt"/>
              </a:rPr>
            </a:br>
            <a:r>
              <a:rPr lang="nl-NL" noProof="0" dirty="0"/>
              <a:t>(Python gebruik heel veel meer energie dan C, maar met Python is de programmeur veel sneller klaar)</a:t>
            </a:r>
          </a:p>
          <a:p>
            <a:pPr marL="285750" indent="-285750">
              <a:buFont typeface="Arial,Sans-Serif"/>
              <a:buChar char="•"/>
            </a:pPr>
            <a:r>
              <a:rPr lang="nl-NL" noProof="0" dirty="0"/>
              <a:t>Als informatie op een OLED scherm getoond denk dan goed na over de kleuren. Wit gebruikt 3 a 4 keer zoveel stroom als Zwart. Dus een zwarte achtergrond is zuiniger.</a:t>
            </a:r>
          </a:p>
          <a:p>
            <a:pPr marL="285750" indent="-285750">
              <a:buFont typeface="Arial,Sans-Serif"/>
              <a:buChar char="•"/>
            </a:pPr>
            <a:r>
              <a:rPr lang="nl-NL" noProof="0" dirty="0"/>
              <a:t>De grootste impact van IT wordt veroorzaakt door de hardware (niet door het gebruik). Dus besteedt aandacht aan de levensduur / gebruiksduur van hardware</a:t>
            </a:r>
            <a:br>
              <a:rPr lang="nl-NL" noProof="0" dirty="0">
                <a:cs typeface="+mn-lt"/>
              </a:rPr>
            </a:br>
            <a:r>
              <a:rPr lang="nl-NL" noProof="0" dirty="0"/>
              <a:t>(oude hardware die wat minder zuinig met energie is, kan toch best langer gebruikt worden omdat nog steeds de impact over de totale levensduur van de hardware gunstig uitpakt)</a:t>
            </a:r>
          </a:p>
          <a:p>
            <a:endParaRPr lang="nl-NL" noProof="0" dirty="0">
              <a:cs typeface="Calibri"/>
            </a:endParaRPr>
          </a:p>
          <a:p>
            <a:endParaRPr lang="nl-NL" noProof="0" dirty="0">
              <a:cs typeface="Calibri"/>
            </a:endParaRPr>
          </a:p>
          <a:p>
            <a:endParaRPr lang="nl-NL" noProof="0" dirty="0">
              <a:cs typeface="Calibri"/>
            </a:endParaRP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16</a:t>
            </a:fld>
            <a:endParaRPr lang="en-GB"/>
          </a:p>
        </p:txBody>
      </p:sp>
    </p:spTree>
    <p:extLst>
      <p:ext uri="{BB962C8B-B14F-4D97-AF65-F5344CB8AC3E}">
        <p14:creationId xmlns:p14="http://schemas.microsoft.com/office/powerpoint/2010/main" val="2858626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nl-NL" noProof="0" dirty="0"/>
              <a:t>Master/</a:t>
            </a:r>
            <a:r>
              <a:rPr lang="nl-NL" noProof="0" dirty="0" err="1"/>
              <a:t>minion</a:t>
            </a:r>
            <a:r>
              <a:rPr lang="nl-NL" noProof="0" dirty="0"/>
              <a:t> configuraties: door het inzetten van master </a:t>
            </a:r>
            <a:r>
              <a:rPr lang="nl-NL" noProof="0" dirty="0" err="1"/>
              <a:t>minion</a:t>
            </a:r>
            <a:r>
              <a:rPr lang="nl-NL" noProof="0" dirty="0"/>
              <a:t> </a:t>
            </a:r>
            <a:r>
              <a:rPr lang="nl-NL" noProof="0" dirty="0" err="1"/>
              <a:t>architecture</a:t>
            </a:r>
            <a:r>
              <a:rPr lang="nl-NL" noProof="0" dirty="0"/>
              <a:t> kan computing power gecentraliseerd worden, waardoor slimmer kan worden omgesprongen met CPU </a:t>
            </a:r>
            <a:r>
              <a:rPr lang="nl-NL" noProof="0" dirty="0" err="1"/>
              <a:t>cycles</a:t>
            </a:r>
            <a:r>
              <a:rPr lang="nl-NL" noProof="0" dirty="0"/>
              <a:t>. Van de andere kant zorgt het additionele netwerkverkeer dat nodig is, weer voor meer energiegebruik, waardoor slim gekeken moet worden waar de </a:t>
            </a:r>
            <a:r>
              <a:rPr lang="nl-NL" noProof="0" dirty="0" err="1"/>
              <a:t>trade</a:t>
            </a:r>
            <a:r>
              <a:rPr lang="nl-NL" noProof="0" dirty="0"/>
              <a:t>-off zit. </a:t>
            </a:r>
          </a:p>
          <a:p>
            <a:pPr marL="285750" indent="-285750">
              <a:lnSpc>
                <a:spcPct val="90000"/>
              </a:lnSpc>
              <a:spcBef>
                <a:spcPts val="1000"/>
              </a:spcBef>
              <a:buFont typeface="Arial"/>
              <a:buChar char="•"/>
            </a:pPr>
            <a:r>
              <a:rPr lang="nl-NL" noProof="0" dirty="0" err="1"/>
              <a:t>Gracefull</a:t>
            </a:r>
            <a:r>
              <a:rPr lang="nl-NL" noProof="0" dirty="0"/>
              <a:t> </a:t>
            </a:r>
            <a:r>
              <a:rPr lang="nl-NL" noProof="0" dirty="0" err="1"/>
              <a:t>degradation</a:t>
            </a:r>
            <a:r>
              <a:rPr lang="nl-NL" noProof="0" dirty="0"/>
              <a:t>  </a:t>
            </a:r>
          </a:p>
          <a:p>
            <a:pPr marL="285750" indent="-285750">
              <a:lnSpc>
                <a:spcPct val="90000"/>
              </a:lnSpc>
              <a:spcBef>
                <a:spcPts val="1000"/>
              </a:spcBef>
              <a:buFont typeface="Arial"/>
              <a:buChar char="•"/>
            </a:pPr>
            <a:r>
              <a:rPr lang="nl-NL" noProof="0" dirty="0"/>
              <a:t>Trade off snelheid/energie: In de keuzes die gemaakt worden over energieverbruik, kan de vraag over wat de gewenste responsetijd van een applicatie is doorslaggevend zijn in de te kiezen architectuur/hardware en daarmee ook de duurzaamheid van de applicatie. Hier zijn ook beslissingen rond </a:t>
            </a:r>
            <a:r>
              <a:rPr lang="nl-NL" noProof="0" dirty="0" err="1"/>
              <a:t>caching</a:t>
            </a:r>
            <a:r>
              <a:rPr lang="nl-NL" noProof="0" dirty="0"/>
              <a:t> interessant omdat dat van de ene kant een energievreter kan zijn, maar mits goed ingezet ook energie kan besparen.</a:t>
            </a:r>
          </a:p>
          <a:p>
            <a:pPr marL="285750" indent="-285750">
              <a:lnSpc>
                <a:spcPct val="90000"/>
              </a:lnSpc>
              <a:spcBef>
                <a:spcPts val="1000"/>
              </a:spcBef>
              <a:buFont typeface="Arial"/>
              <a:buChar char="•"/>
            </a:pPr>
            <a:r>
              <a:rPr lang="nl-NL" noProof="0" dirty="0"/>
              <a:t>Trade off maintenance/energie: Als we kijken naar de executie 'kosten' van een programmeertaal </a:t>
            </a:r>
            <a:r>
              <a:rPr lang="nl-NL" noProof="0" dirty="0" err="1"/>
              <a:t>vs</a:t>
            </a:r>
            <a:r>
              <a:rPr lang="nl-NL" noProof="0" dirty="0"/>
              <a:t> het gemak waarmee een programma aangepast kan worden, dan zien we daarin ook een spanningsveld. Python is bijvoorbeeld een taal dat slechte executie efficiëntie heeft, maar makkelijk aangepast kan worden.</a:t>
            </a:r>
          </a:p>
          <a:p>
            <a:pPr marL="285750" indent="-285750">
              <a:lnSpc>
                <a:spcPct val="90000"/>
              </a:lnSpc>
              <a:spcBef>
                <a:spcPts val="1000"/>
              </a:spcBef>
              <a:buFont typeface="Arial"/>
              <a:buChar char="•"/>
            </a:pPr>
            <a:r>
              <a:rPr lang="nl-NL" noProof="0" dirty="0"/>
              <a:t>Security versus energieverbruik: Bijvoorbeeld een RSA 256 encryptie van data zorgt voor grote veiligheid, maar zorgt ook voor een hoog energieverbruik. Is een dergelijke encryptie wel echt nodig?  </a:t>
            </a:r>
          </a:p>
          <a:p>
            <a:pPr marL="285750" indent="-285750">
              <a:lnSpc>
                <a:spcPct val="90000"/>
              </a:lnSpc>
              <a:spcBef>
                <a:spcPts val="1000"/>
              </a:spcBef>
              <a:buFont typeface="Arial"/>
              <a:buChar char="•"/>
            </a:pPr>
            <a:r>
              <a:rPr lang="nl-NL" noProof="0" dirty="0"/>
              <a:t>Positionering Cloud oplossingen: van de ene kant kan een Cloud oplossing door </a:t>
            </a:r>
            <a:r>
              <a:rPr lang="nl-NL" noProof="0" dirty="0" err="1"/>
              <a:t>scaling</a:t>
            </a:r>
            <a:r>
              <a:rPr lang="nl-NL" noProof="0" dirty="0"/>
              <a:t> zorgen voor minder energieverbruik (als de juiste architectuur gebruikt wordt). Van de andere kant zorgt Cloud computing ook voor meer communicatie (zie opmerkingen bij het master/</a:t>
            </a:r>
            <a:r>
              <a:rPr lang="nl-NL" noProof="0" dirty="0" err="1"/>
              <a:t>slave</a:t>
            </a:r>
            <a:r>
              <a:rPr lang="nl-NL" noProof="0" dirty="0"/>
              <a:t> principe.)</a:t>
            </a:r>
          </a:p>
          <a:p>
            <a:pPr marL="285750" indent="-285750">
              <a:lnSpc>
                <a:spcPct val="90000"/>
              </a:lnSpc>
              <a:spcBef>
                <a:spcPts val="1000"/>
              </a:spcBef>
              <a:buFont typeface="Arial"/>
              <a:buChar char="•"/>
            </a:pPr>
            <a:endParaRPr lang="nl-NL" noProof="0" dirty="0"/>
          </a:p>
          <a:p>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GB"/>
              <a:t>17</a:t>
            </a:fld>
            <a:endParaRPr lang="en-GB"/>
          </a:p>
        </p:txBody>
      </p:sp>
    </p:spTree>
    <p:extLst>
      <p:ext uri="{BB962C8B-B14F-4D97-AF65-F5344CB8AC3E}">
        <p14:creationId xmlns:p14="http://schemas.microsoft.com/office/powerpoint/2010/main" val="192034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nl-NL" noProof="0" dirty="0"/>
              <a:t>Energieverbruik: Energieverbruik is een directe metriek die de carbon footprint van je software bepaald, maar is lastig om te isoleren omdat het totaal gebruik van een computer meer is dan alleen het stukje software dat je wil onderzoeken (in geval van een standalone computer zou men kunnen zeggen dat het totale verbruik van de computer je carbon footprint bepaald, maar als de software op een server draait wordt de energy-load gedeeld met alle processen die op de server draaien). Daarom wordt het energieverbruik afgeleid uit de volgende parameters. </a:t>
            </a:r>
            <a:endParaRPr lang="nl-NL" noProof="0" dirty="0">
              <a:cs typeface="Calibri"/>
            </a:endParaRPr>
          </a:p>
          <a:p>
            <a:pPr marL="171450" indent="-171450">
              <a:lnSpc>
                <a:spcPct val="90000"/>
              </a:lnSpc>
              <a:spcBef>
                <a:spcPts val="1000"/>
              </a:spcBef>
              <a:buFont typeface="Arial"/>
              <a:buChar char="•"/>
            </a:pPr>
            <a:r>
              <a:rPr lang="nl-NL" noProof="0" dirty="0"/>
              <a:t>CPU-gebruik: het CPU-verbruik wordt uitgedrukt als een percentage van het totale CPU capaciteit in de standaard performance monitor die in veel operating systems standaard wordt meegeleverd. De uitdaging zit in het inzicht krijgen in het verbruik over tijd. In de markt zijn pakketten beschikbaar die deze taak voor je kunnen waarnemen. Het is niet duidelijk of er (open source) oplossingen zijn en welke van deze oplossingen het makkelijkst in gebruik is. Hierbij is men geïnteresseerd in het totale energieverbruik over tijd, piekbelasting en belasting tijdens ‘rust’. </a:t>
            </a:r>
            <a:endParaRPr lang="nl-NL" noProof="0" dirty="0">
              <a:cs typeface="Calibri"/>
            </a:endParaRPr>
          </a:p>
          <a:p>
            <a:pPr marL="171450" indent="-171450">
              <a:lnSpc>
                <a:spcPct val="90000"/>
              </a:lnSpc>
              <a:spcBef>
                <a:spcPts val="1000"/>
              </a:spcBef>
              <a:buFont typeface="Arial,Sans-Serif"/>
              <a:buChar char="•"/>
            </a:pPr>
            <a:r>
              <a:rPr lang="nl-NL" noProof="0" dirty="0"/>
              <a:t>geheugenverbruik: voor geheugenverbruik geldt in principe hetzelfde als voor CPU gebruik. </a:t>
            </a:r>
          </a:p>
          <a:p>
            <a:pPr marL="171450" indent="-171450">
              <a:lnSpc>
                <a:spcPct val="90000"/>
              </a:lnSpc>
              <a:spcBef>
                <a:spcPts val="1000"/>
              </a:spcBef>
              <a:buFont typeface="Arial,Sans-Serif"/>
              <a:buChar char="•"/>
            </a:pPr>
            <a:r>
              <a:rPr lang="nl-NL" noProof="0" dirty="0"/>
              <a:t>opslag (lees/schrijf/grootte): in het geval van opslag is men geïnteresseerd in de opslag van data over tijd. De aanwas van data maar eigenlijk ook in de retentietijd en mogelijke </a:t>
            </a:r>
            <a:r>
              <a:rPr lang="nl-NL" noProof="0" dirty="0" err="1"/>
              <a:t>backups</a:t>
            </a:r>
            <a:r>
              <a:rPr lang="nl-NL" noProof="0" dirty="0"/>
              <a:t> / </a:t>
            </a:r>
            <a:r>
              <a:rPr lang="nl-NL" noProof="0" dirty="0" err="1"/>
              <a:t>failsave</a:t>
            </a:r>
            <a:r>
              <a:rPr lang="nl-NL" noProof="0" dirty="0"/>
              <a:t> mechanismen. In principe wordt gekeken naar de totale opslagcapaciteit, dus ook naar de opslag van mogelijke </a:t>
            </a:r>
            <a:r>
              <a:rPr lang="nl-NL" noProof="0" dirty="0" err="1"/>
              <a:t>executables</a:t>
            </a:r>
            <a:r>
              <a:rPr lang="nl-NL" noProof="0" dirty="0"/>
              <a:t> (alhoewel verondersteld wordt dat dit niet het grootste aandeel is.) </a:t>
            </a:r>
          </a:p>
          <a:p>
            <a:pPr marL="171450" indent="-171450">
              <a:lnSpc>
                <a:spcPct val="90000"/>
              </a:lnSpc>
              <a:spcBef>
                <a:spcPts val="1000"/>
              </a:spcBef>
              <a:buFont typeface="Arial,Sans-Serif"/>
              <a:buChar char="•"/>
            </a:pPr>
            <a:r>
              <a:rPr lang="nl-NL" noProof="0" dirty="0">
                <a:cs typeface="Calibri"/>
              </a:rPr>
              <a:t>Communicatie</a:t>
            </a:r>
          </a:p>
          <a:p>
            <a:endParaRPr lang="nl-NL" noProof="0" dirty="0">
              <a:ea typeface="Calibri"/>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US"/>
              <a:t>18</a:t>
            </a:fld>
            <a:endParaRPr lang="en-US"/>
          </a:p>
        </p:txBody>
      </p:sp>
    </p:spTree>
    <p:extLst>
      <p:ext uri="{BB962C8B-B14F-4D97-AF65-F5344CB8AC3E}">
        <p14:creationId xmlns:p14="http://schemas.microsoft.com/office/powerpoint/2010/main" val="90303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Aspecten Sustainability/GreenIT die niet over efficiëntie gaan</a:t>
            </a:r>
          </a:p>
          <a:p>
            <a:pPr>
              <a:lnSpc>
                <a:spcPct val="90000"/>
              </a:lnSpc>
              <a:spcBef>
                <a:spcPts val="1000"/>
              </a:spcBef>
            </a:pPr>
            <a:endParaRPr lang="nl-NL" noProof="0" dirty="0">
              <a:cs typeface="Calibri" panose="020F0502020204030204"/>
            </a:endParaRPr>
          </a:p>
          <a:p>
            <a:pPr marL="285750" indent="-285750">
              <a:lnSpc>
                <a:spcPct val="90000"/>
              </a:lnSpc>
              <a:spcBef>
                <a:spcPts val="1000"/>
              </a:spcBef>
              <a:buFont typeface="Arial"/>
              <a:buChar char="•"/>
            </a:pPr>
            <a:endParaRPr lang="nl-NL" noProof="0" dirty="0"/>
          </a:p>
          <a:p>
            <a:pPr marL="285750" indent="-285750">
              <a:lnSpc>
                <a:spcPct val="90000"/>
              </a:lnSpc>
              <a:spcBef>
                <a:spcPts val="1000"/>
              </a:spcBef>
              <a:buFont typeface="Arial"/>
              <a:buChar char="•"/>
            </a:pPr>
            <a:r>
              <a:rPr lang="nl-NL" noProof="0" dirty="0"/>
              <a:t>Piekbelasting : Hoeveel hardware is nodig? Is de piekbelasting onvermijdelijk of kan deze 'uitgesmeerd' worden?</a:t>
            </a:r>
            <a:endParaRPr lang="nl-NL" noProof="0" dirty="0">
              <a:cs typeface="Calibri"/>
            </a:endParaRPr>
          </a:p>
          <a:p>
            <a:pPr marL="285750" indent="-285750">
              <a:lnSpc>
                <a:spcPct val="90000"/>
              </a:lnSpc>
              <a:spcBef>
                <a:spcPts val="1000"/>
              </a:spcBef>
              <a:buFont typeface="Arial"/>
              <a:buChar char="•"/>
            </a:pPr>
            <a:r>
              <a:rPr lang="nl-NL" noProof="0" dirty="0"/>
              <a:t>#cores: hoeveel </a:t>
            </a:r>
            <a:r>
              <a:rPr lang="nl-NL" noProof="0" dirty="0" err="1"/>
              <a:t>cores</a:t>
            </a:r>
            <a:r>
              <a:rPr lang="nl-NL" noProof="0" dirty="0"/>
              <a:t> worden erin gezet, wat is de belasting van de diverse </a:t>
            </a:r>
            <a:r>
              <a:rPr lang="nl-NL" noProof="0" dirty="0" err="1"/>
              <a:t>cores</a:t>
            </a:r>
            <a:r>
              <a:rPr lang="nl-NL" noProof="0" dirty="0"/>
              <a:t>? Is de programmatuur in staat om op meerdere </a:t>
            </a:r>
            <a:r>
              <a:rPr lang="nl-NL" noProof="0" dirty="0" err="1"/>
              <a:t>cores</a:t>
            </a:r>
            <a:r>
              <a:rPr lang="nl-NL" noProof="0" dirty="0"/>
              <a:t> te draaien of is er veel </a:t>
            </a:r>
            <a:r>
              <a:rPr lang="nl-NL" noProof="0" dirty="0" err="1"/>
              <a:t>idling</a:t>
            </a:r>
            <a:r>
              <a:rPr lang="nl-NL" noProof="0" dirty="0"/>
              <a:t>? </a:t>
            </a:r>
            <a:endParaRPr lang="nl-NL" noProof="0" dirty="0">
              <a:cs typeface="Calibri"/>
            </a:endParaRPr>
          </a:p>
          <a:p>
            <a:pPr marL="285750" indent="-285750">
              <a:lnSpc>
                <a:spcPct val="90000"/>
              </a:lnSpc>
              <a:spcBef>
                <a:spcPts val="1000"/>
              </a:spcBef>
              <a:buFont typeface="Arial"/>
              <a:buChar char="•"/>
            </a:pPr>
            <a:r>
              <a:rPr lang="nl-NL" noProof="0" dirty="0"/>
              <a:t>Code efficiency (programmeertaal?): Sommige programmeertalen zijn vele malen minder energie efficiënt dan anderen (Python wordt hierin genoemd als een programmeertaal die on </a:t>
            </a:r>
            <a:r>
              <a:rPr lang="nl-NL" noProof="0" dirty="0" err="1"/>
              <a:t>average</a:t>
            </a:r>
            <a:r>
              <a:rPr lang="nl-NL" noProof="0" dirty="0"/>
              <a:t> 50 keer meer energie vraagt voor hetzelfde probleem als een programma in C. Echter het schrijven van een programma kan in Python vele malen sneller gaan als het schrijven van hetzelfde programma in C. Hierbij is er dus een duidelijke afweging te maken tussen energieverbruik gedurende executie </a:t>
            </a:r>
            <a:r>
              <a:rPr lang="nl-NL" noProof="0" dirty="0" err="1"/>
              <a:t>vs</a:t>
            </a:r>
            <a:r>
              <a:rPr lang="nl-NL" noProof="0" dirty="0"/>
              <a:t> het energieverbruik tijdens ontwikkeling)</a:t>
            </a:r>
            <a:endParaRPr lang="nl-NL" noProof="0" dirty="0">
              <a:cs typeface="Calibri"/>
            </a:endParaRPr>
          </a:p>
          <a:p>
            <a:pPr marL="285750" indent="-285750">
              <a:lnSpc>
                <a:spcPct val="90000"/>
              </a:lnSpc>
              <a:spcBef>
                <a:spcPts val="1000"/>
              </a:spcBef>
              <a:buFont typeface="Arial"/>
              <a:buChar char="•"/>
            </a:pPr>
            <a:r>
              <a:rPr lang="nl-NL" noProof="0" dirty="0" err="1"/>
              <a:t>Frequency</a:t>
            </a:r>
            <a:r>
              <a:rPr lang="nl-NL" noProof="0" dirty="0"/>
              <a:t> van gebruik (duur van gebruik): in het licht van het vorige punt kan het dus heel interessant zijn hoe vaak een programma gebruikt wordt </a:t>
            </a:r>
            <a:r>
              <a:rPr lang="nl-NL" noProof="0" dirty="0" err="1"/>
              <a:t>vs</a:t>
            </a:r>
            <a:r>
              <a:rPr lang="nl-NL" noProof="0" dirty="0"/>
              <a:t> hoe vaak het gewijzigd moet worden. Daarnaast kan het ook interessant om ons af te vragen of de frequentie van gebruik omlaag kan (Bijvoorbeeld: hoeveel keer per dag moeten de automatische testen draaien?)</a:t>
            </a:r>
            <a:endParaRPr lang="nl-NL" noProof="0" dirty="0">
              <a:cs typeface="Calibri"/>
            </a:endParaRPr>
          </a:p>
          <a:p>
            <a:pPr marL="285750" indent="-285750">
              <a:lnSpc>
                <a:spcPct val="90000"/>
              </a:lnSpc>
              <a:spcBef>
                <a:spcPts val="1000"/>
              </a:spcBef>
              <a:buFont typeface="Arial"/>
              <a:buChar char="•"/>
            </a:pPr>
            <a:r>
              <a:rPr lang="nl-NL" noProof="0" dirty="0"/>
              <a:t>Netwerk capaciteit: in combinatie met piekbelasting en bijvoorbeeld Master </a:t>
            </a:r>
            <a:r>
              <a:rPr lang="nl-NL" noProof="0" dirty="0" err="1"/>
              <a:t>minion</a:t>
            </a:r>
            <a:r>
              <a:rPr lang="nl-NL" noProof="0" dirty="0"/>
              <a:t> oplossingen kan het interessant zijn om te kijken wat de netwerk capaciteit moet zijn en of daar concessies in gedaan kunnen worden (hoe instantaan moet een TPF (</a:t>
            </a:r>
            <a:r>
              <a:rPr lang="nl-NL" noProof="0" dirty="0" err="1"/>
              <a:t>slack</a:t>
            </a:r>
            <a:r>
              <a:rPr lang="nl-NL" noProof="0" dirty="0"/>
              <a:t> van </a:t>
            </a:r>
            <a:r>
              <a:rPr lang="nl-NL" noProof="0" dirty="0" err="1"/>
              <a:t>cores</a:t>
            </a:r>
            <a:r>
              <a:rPr lang="nl-NL" noProof="0" dirty="0"/>
              <a:t>) </a:t>
            </a:r>
          </a:p>
          <a:p>
            <a:pPr marL="285750" indent="-285750">
              <a:lnSpc>
                <a:spcPct val="90000"/>
              </a:lnSpc>
              <a:spcBef>
                <a:spcPts val="1000"/>
              </a:spcBef>
              <a:buFont typeface="Arial,Sans-Serif"/>
              <a:buChar char="•"/>
            </a:pPr>
            <a:r>
              <a:rPr lang="nl-NL" noProof="0" dirty="0" err="1"/>
              <a:t>Caching</a:t>
            </a:r>
            <a:endParaRPr lang="nl-NL" noProof="0" dirty="0"/>
          </a:p>
          <a:p>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GB"/>
              <a:t>19</a:t>
            </a:fld>
            <a:endParaRPr lang="en-GB"/>
          </a:p>
        </p:txBody>
      </p:sp>
    </p:spTree>
    <p:extLst>
      <p:ext uri="{BB962C8B-B14F-4D97-AF65-F5344CB8AC3E}">
        <p14:creationId xmlns:p14="http://schemas.microsoft.com/office/powerpoint/2010/main" val="278866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Kan een supermarkt sustainable zijn?</a:t>
            </a:r>
          </a:p>
          <a:p>
            <a:pPr marL="171450" indent="-171450">
              <a:buFont typeface="Arial"/>
              <a:buChar char="•"/>
            </a:pPr>
            <a:r>
              <a:rPr lang="nl-NL" noProof="0" dirty="0"/>
              <a:t>lokaal</a:t>
            </a:r>
            <a:endParaRPr lang="nl-NL" noProof="0" dirty="0">
              <a:cs typeface="Calibri"/>
            </a:endParaRPr>
          </a:p>
          <a:p>
            <a:pPr marL="628650" lvl="1" indent="-171450">
              <a:buFont typeface="Arial"/>
              <a:buChar char="•"/>
            </a:pPr>
            <a:r>
              <a:rPr lang="nl-NL" noProof="0" dirty="0"/>
              <a:t>op de fiets heen, ook als er geen voedsel nodig is</a:t>
            </a:r>
          </a:p>
          <a:p>
            <a:pPr marL="628650" lvl="1" indent="-171450">
              <a:buFont typeface="Arial"/>
              <a:buChar char="•"/>
            </a:pPr>
            <a:r>
              <a:rPr lang="nl-NL" noProof="0" dirty="0"/>
              <a:t>weet waar het vandaan komt en hoe het gemaakt is</a:t>
            </a:r>
          </a:p>
          <a:p>
            <a:pPr marL="171450" indent="-171450">
              <a:buFont typeface="Arial"/>
              <a:buChar char="•"/>
            </a:pPr>
            <a:r>
              <a:rPr lang="nl-NL" noProof="0" dirty="0"/>
              <a:t>ecosysteem</a:t>
            </a:r>
            <a:endParaRPr lang="nl-NL" noProof="0" dirty="0">
              <a:cs typeface="Calibri"/>
            </a:endParaRPr>
          </a:p>
          <a:p>
            <a:pPr marL="628650" lvl="1" indent="-171450">
              <a:buFont typeface="Arial"/>
              <a:buChar char="•"/>
            </a:pPr>
            <a:r>
              <a:rPr lang="nl-NL" noProof="0" dirty="0"/>
              <a:t>kennis in huis, mede tuinders die helpen met stekjes en advies</a:t>
            </a:r>
          </a:p>
          <a:p>
            <a:pPr marL="628650" lvl="1" indent="-171450">
              <a:buFont typeface="Arial"/>
              <a:buChar char="•"/>
            </a:pPr>
            <a:r>
              <a:rPr lang="nl-NL" noProof="0" dirty="0"/>
              <a:t>houd rekening met dieren zoals bijen, wormen en slakken</a:t>
            </a:r>
          </a:p>
          <a:p>
            <a:pPr marL="171450" indent="-171450">
              <a:buFont typeface="Arial"/>
              <a:buChar char="•"/>
            </a:pPr>
            <a:r>
              <a:rPr lang="nl-NL" noProof="0" dirty="0"/>
              <a:t>beschouwing</a:t>
            </a:r>
            <a:endParaRPr lang="nl-NL" noProof="0" dirty="0">
              <a:cs typeface="Calibri"/>
            </a:endParaRPr>
          </a:p>
          <a:p>
            <a:pPr marL="628650" lvl="1" indent="-171450">
              <a:buFont typeface="Arial"/>
              <a:buChar char="•"/>
            </a:pPr>
            <a:r>
              <a:rPr lang="nl-NL" noProof="0" dirty="0"/>
              <a:t>wordt er zen van door er in te werken</a:t>
            </a:r>
          </a:p>
          <a:p>
            <a:pPr marL="628650" lvl="1" indent="-171450">
              <a:buFont typeface="Arial"/>
              <a:buChar char="•"/>
            </a:pPr>
            <a:r>
              <a:rPr lang="nl-NL" noProof="0" dirty="0"/>
              <a:t>geen reclames en aanbiedingen</a:t>
            </a:r>
          </a:p>
          <a:p>
            <a:pPr marL="628650" lvl="1" indent="-171450">
              <a:buFont typeface="Arial"/>
              <a:buChar char="•"/>
            </a:pPr>
            <a:r>
              <a:rPr lang="nl-NL" noProof="0" dirty="0"/>
              <a:t>kan zonder vlees te eten, helemaal plantaardig is mogelijk met zo min mogelijk dieren leed</a:t>
            </a:r>
          </a:p>
          <a:p>
            <a:pPr marL="628650" lvl="1" indent="-171450">
              <a:buFont typeface="Arial"/>
              <a:buChar char="•"/>
            </a:pPr>
            <a:r>
              <a:rPr lang="nl-NL" noProof="0" dirty="0"/>
              <a:t>eten samen kweken, samen eten en toeleven naar een feestdag met voorbereiden heeft een andere beleving dan tussen en druk agenda door supermarkt eten te eten</a:t>
            </a:r>
          </a:p>
          <a:p>
            <a:pPr>
              <a:lnSpc>
                <a:spcPct val="90000"/>
              </a:lnSpc>
              <a:spcBef>
                <a:spcPts val="1000"/>
              </a:spcBef>
            </a:pPr>
            <a:endParaRPr lang="nl-NL" noProof="0" dirty="0">
              <a:cs typeface="Calibri"/>
            </a:endParaRP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21</a:t>
            </a:fld>
            <a:endParaRPr lang="en-GB"/>
          </a:p>
        </p:txBody>
      </p:sp>
    </p:spTree>
    <p:extLst>
      <p:ext uri="{BB962C8B-B14F-4D97-AF65-F5344CB8AC3E}">
        <p14:creationId xmlns:p14="http://schemas.microsoft.com/office/powerpoint/2010/main" val="2401814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r>
              <a:rPr lang="nl-NL" noProof="0" dirty="0"/>
              <a:t>lokaal</a:t>
            </a:r>
          </a:p>
          <a:p>
            <a:pPr marL="628650" lvl="1" indent="-171450">
              <a:buFont typeface="Arial"/>
              <a:buChar char="•"/>
            </a:pPr>
            <a:r>
              <a:rPr lang="nl-NL" noProof="0" dirty="0"/>
              <a:t>bijvoorbeeld een </a:t>
            </a:r>
            <a:r>
              <a:rPr lang="nl-NL" noProof="0" dirty="0" err="1"/>
              <a:t>raspberry</a:t>
            </a:r>
            <a:r>
              <a:rPr lang="nl-NL" noProof="0" dirty="0"/>
              <a:t> pi vergeleken bij een </a:t>
            </a:r>
            <a:r>
              <a:rPr lang="nl-NL" noProof="0" dirty="0" err="1"/>
              <a:t>data-center</a:t>
            </a:r>
            <a:endParaRPr lang="nl-NL" noProof="0" dirty="0"/>
          </a:p>
          <a:p>
            <a:pPr marL="628650" lvl="1" indent="-171450">
              <a:buFont typeface="Arial"/>
              <a:buChar char="•"/>
            </a:pPr>
            <a:r>
              <a:rPr lang="nl-NL" noProof="0" dirty="0"/>
              <a:t>thuis of mogelijk aan de andere kant van de oceaan</a:t>
            </a:r>
          </a:p>
          <a:p>
            <a:pPr marL="171450" indent="-171450">
              <a:buFont typeface="Arial"/>
              <a:buChar char="•"/>
            </a:pPr>
            <a:r>
              <a:rPr lang="nl-NL" noProof="0" dirty="0"/>
              <a:t>ecosysteem</a:t>
            </a:r>
          </a:p>
          <a:p>
            <a:pPr marL="628650" lvl="1" indent="-171450">
              <a:buFont typeface="Arial"/>
              <a:buChar char="•"/>
            </a:pPr>
            <a:r>
              <a:rPr lang="nl-NL" noProof="0" dirty="0"/>
              <a:t>open-source software, ook open-source hardware eventueel</a:t>
            </a:r>
          </a:p>
          <a:p>
            <a:pPr marL="628650" lvl="1" indent="-171450">
              <a:buFont typeface="Arial"/>
              <a:buChar char="•"/>
            </a:pPr>
            <a:r>
              <a:rPr lang="nl-NL" noProof="0" dirty="0"/>
              <a:t>houd zelf kennis hoe data te beheren, met zeg een lamp-server en </a:t>
            </a:r>
            <a:r>
              <a:rPr lang="nl-NL" noProof="0" dirty="0" err="1"/>
              <a:t>Nextcloud</a:t>
            </a:r>
            <a:endParaRPr lang="nl-NL" noProof="0" dirty="0"/>
          </a:p>
          <a:p>
            <a:pPr marL="628650" lvl="1" indent="-171450">
              <a:buFont typeface="Arial"/>
              <a:buChar char="•"/>
            </a:pPr>
            <a:r>
              <a:rPr lang="nl-NL" noProof="0" dirty="0"/>
              <a:t>invloed op welke energie gebruikt wordt (wind, biomassa, </a:t>
            </a:r>
            <a:r>
              <a:rPr lang="nl-NL" noProof="0" dirty="0" err="1"/>
              <a:t>fracking</a:t>
            </a:r>
            <a:r>
              <a:rPr lang="nl-NL" noProof="0" dirty="0"/>
              <a:t> juist wel of juist niet)</a:t>
            </a:r>
          </a:p>
          <a:p>
            <a:pPr marL="171450" indent="-171450">
              <a:buFont typeface="Arial"/>
              <a:buChar char="•"/>
            </a:pPr>
            <a:r>
              <a:rPr lang="nl-NL" noProof="0" dirty="0"/>
              <a:t>beschouwing (foto, politieke keuze als vanuit Den Haag)</a:t>
            </a:r>
            <a:endParaRPr lang="nl-NL" noProof="0" dirty="0">
              <a:cs typeface="Calibri" panose="020F0502020204030204"/>
            </a:endParaRPr>
          </a:p>
          <a:p>
            <a:pPr marL="628650" lvl="1" indent="-171450">
              <a:buFont typeface="Arial"/>
              <a:buChar char="•"/>
            </a:pPr>
            <a:r>
              <a:rPr lang="nl-NL" noProof="0" dirty="0"/>
              <a:t>steun projecten van </a:t>
            </a:r>
            <a:r>
              <a:rPr lang="nl-NL" noProof="0" dirty="0" err="1"/>
              <a:t>raspberry</a:t>
            </a:r>
            <a:r>
              <a:rPr lang="nl-NL" noProof="0" dirty="0"/>
              <a:t> pi om kinderen techniek te leren</a:t>
            </a:r>
            <a:endParaRPr lang="nl-NL" noProof="0" dirty="0">
              <a:cs typeface="Calibri"/>
            </a:endParaRPr>
          </a:p>
          <a:p>
            <a:pPr marL="628650" lvl="1" indent="-171450">
              <a:buFont typeface="Arial"/>
              <a:buChar char="•"/>
            </a:pPr>
            <a:r>
              <a:rPr lang="nl-NL" noProof="0" dirty="0"/>
              <a:t>heb invloed over data, ook in Zeewolde, maar doorgaans thuis meer controle, als het gaat data </a:t>
            </a:r>
            <a:r>
              <a:rPr lang="nl-NL" noProof="0" dirty="0" err="1"/>
              <a:t>mining</a:t>
            </a:r>
            <a:r>
              <a:rPr lang="nl-NL" noProof="0" dirty="0"/>
              <a:t> en anticiperen op sleepwet</a:t>
            </a:r>
            <a:endParaRPr lang="nl-NL" noProof="0" dirty="0">
              <a:cs typeface="Calibri"/>
            </a:endParaRP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22</a:t>
            </a:fld>
            <a:endParaRPr lang="en-GB"/>
          </a:p>
        </p:txBody>
      </p:sp>
    </p:spTree>
    <p:extLst>
      <p:ext uri="{BB962C8B-B14F-4D97-AF65-F5344CB8AC3E}">
        <p14:creationId xmlns:p14="http://schemas.microsoft.com/office/powerpoint/2010/main" val="412021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Is een deelauto meer sustainable?</a:t>
            </a:r>
          </a:p>
          <a:p>
            <a:pPr marL="171450" indent="-171450">
              <a:buFont typeface="Arial"/>
              <a:buChar char="•"/>
            </a:pPr>
            <a:r>
              <a:rPr lang="nl-NL" noProof="0" dirty="0"/>
              <a:t>lokaal</a:t>
            </a:r>
          </a:p>
          <a:p>
            <a:pPr marL="628650" lvl="1" indent="-171450">
              <a:buFont typeface="Arial"/>
              <a:buChar char="•"/>
            </a:pPr>
            <a:r>
              <a:rPr lang="nl-NL" noProof="0" dirty="0"/>
              <a:t>garage in de buurt kan alles met auto, zeker als het carburateur betreft, zo min mogelijk software en batterijen</a:t>
            </a:r>
            <a:endParaRPr lang="nl-NL" noProof="0" dirty="0">
              <a:cs typeface="Calibri"/>
            </a:endParaRPr>
          </a:p>
          <a:p>
            <a:pPr marL="628650" lvl="1" indent="-171450">
              <a:buFont typeface="Arial"/>
              <a:buChar char="•"/>
            </a:pPr>
            <a:r>
              <a:rPr lang="nl-NL" noProof="0" dirty="0"/>
              <a:t>geen </a:t>
            </a:r>
            <a:r>
              <a:rPr lang="nl-NL" noProof="0" dirty="0" err="1"/>
              <a:t>telemetrics</a:t>
            </a:r>
            <a:r>
              <a:rPr lang="nl-NL" noProof="0" dirty="0"/>
              <a:t>, de auto wordt niet </a:t>
            </a:r>
            <a:r>
              <a:rPr lang="nl-NL" noProof="0" dirty="0" err="1"/>
              <a:t>gevirtualiseerd</a:t>
            </a:r>
            <a:r>
              <a:rPr lang="nl-NL" noProof="0" dirty="0"/>
              <a:t> in de </a:t>
            </a:r>
            <a:r>
              <a:rPr lang="nl-NL" noProof="0" dirty="0" err="1"/>
              <a:t>cloud</a:t>
            </a:r>
            <a:r>
              <a:rPr lang="nl-NL" noProof="0" dirty="0"/>
              <a:t>, er is niet constant een internetverbinding</a:t>
            </a:r>
            <a:endParaRPr lang="nl-NL" noProof="0" dirty="0">
              <a:cs typeface="Calibri"/>
            </a:endParaRPr>
          </a:p>
          <a:p>
            <a:pPr marL="628650" lvl="1" indent="-171450">
              <a:buFont typeface="Arial"/>
              <a:buChar char="•"/>
            </a:pPr>
            <a:r>
              <a:rPr lang="nl-NL" noProof="0" dirty="0"/>
              <a:t>een deelauto heeft verbinding met telefoonmasten en kunstmanen</a:t>
            </a:r>
            <a:endParaRPr lang="nl-NL" noProof="0" dirty="0">
              <a:cs typeface="Calibri"/>
            </a:endParaRPr>
          </a:p>
          <a:p>
            <a:pPr marL="171450" indent="-171450">
              <a:buFont typeface="Arial"/>
              <a:buChar char="•"/>
            </a:pPr>
            <a:r>
              <a:rPr lang="nl-NL" noProof="0" dirty="0"/>
              <a:t>ecosysteem</a:t>
            </a:r>
            <a:endParaRPr lang="nl-NL" noProof="0" dirty="0">
              <a:cs typeface="Calibri"/>
            </a:endParaRPr>
          </a:p>
          <a:p>
            <a:pPr marL="628650" lvl="1" indent="-171450">
              <a:buFont typeface="Arial"/>
              <a:buChar char="•"/>
            </a:pPr>
            <a:r>
              <a:rPr lang="nl-NL" noProof="0" dirty="0"/>
              <a:t>kennis blijft dicht bij, ruil of gebruikte onderdelen kunnen hergebruikt worden</a:t>
            </a:r>
            <a:endParaRPr lang="nl-NL" noProof="0" dirty="0">
              <a:cs typeface="Calibri"/>
            </a:endParaRPr>
          </a:p>
          <a:p>
            <a:pPr marL="628650" lvl="1" indent="-171450">
              <a:buFont typeface="Arial"/>
              <a:buChar char="•"/>
            </a:pPr>
            <a:r>
              <a:rPr lang="nl-NL" noProof="0" dirty="0"/>
              <a:t>iets kan kapot gaan, maar oude auto’s zijn van zichzelf modulair, bijvoorbeeld een ruil motor of versnellingsbak is een mogelijkheid, een moderne elektrische auto is gauw afgeschreven omdat de batterij kapot is</a:t>
            </a:r>
            <a:endParaRPr lang="nl-NL" noProof="0" dirty="0">
              <a:cs typeface="Calibri"/>
            </a:endParaRPr>
          </a:p>
          <a:p>
            <a:pPr marL="628650" lvl="1" indent="-171450">
              <a:buFont typeface="Arial"/>
              <a:buChar char="•"/>
            </a:pPr>
            <a:r>
              <a:rPr lang="nl-NL" noProof="0" dirty="0"/>
              <a:t>zeker een atmosferische verbrandingsmotor kan lang mee gaan, niet de slijtage van een turbo en daarnaast meestal ook niet de slijtage van een start-stop systeem</a:t>
            </a:r>
            <a:endParaRPr lang="nl-NL" noProof="0" dirty="0">
              <a:cs typeface="Calibri"/>
            </a:endParaRPr>
          </a:p>
          <a:p>
            <a:pPr marL="628650" lvl="1" indent="-171450">
              <a:buFont typeface="Arial"/>
              <a:buChar char="•"/>
            </a:pPr>
            <a:r>
              <a:rPr lang="nl-NL" noProof="0" dirty="0"/>
              <a:t>voor een deelauto zijn apps nodig die zorgen voor afval aan mobiele telefoons die niet meer geschikt zijn voor de nieuwste software</a:t>
            </a:r>
          </a:p>
          <a:p>
            <a:pPr marL="171450" indent="-171450">
              <a:buFont typeface="Arial"/>
              <a:buChar char="•"/>
            </a:pPr>
            <a:r>
              <a:rPr lang="nl-NL" noProof="0" dirty="0"/>
              <a:t>beschouwing</a:t>
            </a:r>
            <a:endParaRPr lang="nl-NL" noProof="0" dirty="0">
              <a:cs typeface="Calibri"/>
            </a:endParaRPr>
          </a:p>
          <a:p>
            <a:pPr marL="628650" lvl="1" indent="-171450">
              <a:buFont typeface="Arial"/>
              <a:buChar char="•"/>
            </a:pPr>
            <a:r>
              <a:rPr lang="nl-NL" noProof="0" dirty="0"/>
              <a:t>de auto kan voor een </a:t>
            </a:r>
            <a:r>
              <a:rPr lang="nl-NL" noProof="0" dirty="0" err="1"/>
              <a:t>eendenrit</a:t>
            </a:r>
            <a:r>
              <a:rPr lang="nl-NL" noProof="0" dirty="0"/>
              <a:t> gebruikt worden om kinderen een leuke dag te bezorgen</a:t>
            </a:r>
          </a:p>
          <a:p>
            <a:pPr marL="628650" lvl="1" indent="-171450">
              <a:buFont typeface="Arial"/>
              <a:buChar char="•"/>
            </a:pPr>
            <a:r>
              <a:rPr lang="nl-NL" noProof="0" dirty="0"/>
              <a:t>een klassieker op de weg houden heeft een beleving die niet is uit te drukken is met een deelauto</a:t>
            </a: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23</a:t>
            </a:fld>
            <a:endParaRPr lang="en-GB"/>
          </a:p>
        </p:txBody>
      </p:sp>
    </p:spTree>
    <p:extLst>
      <p:ext uri="{BB962C8B-B14F-4D97-AF65-F5344CB8AC3E}">
        <p14:creationId xmlns:p14="http://schemas.microsoft.com/office/powerpoint/2010/main" val="121762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2</a:t>
            </a:fld>
            <a:endParaRPr lang="en-GB"/>
          </a:p>
        </p:txBody>
      </p:sp>
    </p:spTree>
    <p:extLst>
      <p:ext uri="{BB962C8B-B14F-4D97-AF65-F5344CB8AC3E}">
        <p14:creationId xmlns:p14="http://schemas.microsoft.com/office/powerpoint/2010/main" val="247277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Hoe geld te vatten, contant versus digitaal? Of gaat het om goud, schuld of data?</a:t>
            </a:r>
            <a:endParaRPr lang="nl-NL" noProof="0" dirty="0">
              <a:cs typeface="Calibri"/>
            </a:endParaRPr>
          </a:p>
          <a:p>
            <a:pPr marL="171450" indent="-171450">
              <a:buFont typeface="Arial"/>
              <a:buChar char="•"/>
            </a:pPr>
            <a:r>
              <a:rPr lang="nl-NL" noProof="0" dirty="0"/>
              <a:t>lokaal</a:t>
            </a:r>
            <a:endParaRPr lang="nl-NL" noProof="0" dirty="0">
              <a:cs typeface="Calibri"/>
            </a:endParaRPr>
          </a:p>
          <a:p>
            <a:pPr marL="628650" lvl="1" indent="-171450">
              <a:buFont typeface="Arial"/>
              <a:buChar char="•"/>
            </a:pPr>
            <a:r>
              <a:rPr lang="nl-NL" noProof="0" dirty="0"/>
              <a:t>munten en papiergeld kunnen in een la bewaard worden met nul energie</a:t>
            </a:r>
            <a:endParaRPr lang="nl-NL" noProof="0" dirty="0">
              <a:cs typeface="Calibri"/>
            </a:endParaRPr>
          </a:p>
          <a:p>
            <a:pPr marL="628650" lvl="1" indent="-171450">
              <a:buFont typeface="Arial"/>
              <a:buChar char="•"/>
            </a:pPr>
            <a:r>
              <a:rPr lang="nl-NL" noProof="0" dirty="0"/>
              <a:t>als het internet uitvalt blijft contant geld waarde houden, mogelijk meer dan giraal</a:t>
            </a:r>
            <a:endParaRPr lang="nl-NL" noProof="0" dirty="0">
              <a:cs typeface="Calibri"/>
            </a:endParaRPr>
          </a:p>
          <a:p>
            <a:pPr marL="171450" indent="-171450">
              <a:buFont typeface="Arial"/>
              <a:buChar char="•"/>
            </a:pPr>
            <a:r>
              <a:rPr lang="nl-NL" noProof="0" dirty="0"/>
              <a:t>ecosysteem</a:t>
            </a:r>
            <a:endParaRPr lang="nl-NL" noProof="0" dirty="0">
              <a:cs typeface="Calibri"/>
            </a:endParaRPr>
          </a:p>
          <a:p>
            <a:pPr marL="628650" lvl="1" indent="-171450">
              <a:buFont typeface="Arial"/>
              <a:buChar char="•"/>
            </a:pPr>
            <a:r>
              <a:rPr lang="nl-NL" noProof="0" dirty="0"/>
              <a:t>geld als een ruilmiddel heeft controle, bijvoorbeeld aan lokale ondernemers, een stad als Zwolle kan zelfvoorzienend zijn met eten. Dan hoeft het geld niet in olie, wapens of schulden te zitten</a:t>
            </a:r>
            <a:endParaRPr lang="nl-NL" noProof="0" dirty="0">
              <a:cs typeface="Calibri"/>
            </a:endParaRPr>
          </a:p>
          <a:p>
            <a:pPr marL="171450" indent="-171450">
              <a:buFont typeface="Arial"/>
              <a:buChar char="•"/>
            </a:pPr>
            <a:r>
              <a:rPr lang="nl-NL" noProof="0" dirty="0"/>
              <a:t>beschouwing</a:t>
            </a:r>
            <a:endParaRPr lang="nl-NL" noProof="0" dirty="0">
              <a:cs typeface="Calibri"/>
            </a:endParaRPr>
          </a:p>
          <a:p>
            <a:pPr marL="628650" lvl="1" indent="-171450">
              <a:buFont typeface="Arial"/>
              <a:buChar char="•"/>
            </a:pPr>
            <a:r>
              <a:rPr lang="nl-NL" noProof="0" dirty="0"/>
              <a:t>het oneindig creëren van digitaal geld, niet alleen crypto maar ook een munt als de dollar en de euro, kan tot ongemakkelijke sociale vraagstukken leiden</a:t>
            </a:r>
            <a:endParaRPr lang="nl-NL" noProof="0" dirty="0">
              <a:cs typeface="Calibri"/>
            </a:endParaRP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24</a:t>
            </a:fld>
            <a:endParaRPr lang="en-GB"/>
          </a:p>
        </p:txBody>
      </p:sp>
    </p:spTree>
    <p:extLst>
      <p:ext uri="{BB962C8B-B14F-4D97-AF65-F5344CB8AC3E}">
        <p14:creationId xmlns:p14="http://schemas.microsoft.com/office/powerpoint/2010/main" val="2513563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DEA9C6-23A3-433B-90BA-963EE794F188}" type="slidenum">
              <a:rPr lang="nl-NL" smtClean="0"/>
              <a:t>25</a:t>
            </a:fld>
            <a:endParaRPr lang="nl-NL"/>
          </a:p>
        </p:txBody>
      </p:sp>
    </p:spTree>
    <p:extLst>
      <p:ext uri="{BB962C8B-B14F-4D97-AF65-F5344CB8AC3E}">
        <p14:creationId xmlns:p14="http://schemas.microsoft.com/office/powerpoint/2010/main" val="320415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7000"/>
              </a:lnSpc>
              <a:spcBef>
                <a:spcPts val="1000"/>
              </a:spcBef>
              <a:spcAft>
                <a:spcPts val="800"/>
              </a:spcAft>
            </a:pPr>
            <a:r>
              <a:rPr lang="nl-NL" noProof="0" dirty="0"/>
              <a:t>De tester kan een belangrijke rol spelen in het ondersteunen van Sustainability. Als Sustainability een bedrijfsdoel is, betekent het dat ook vanuit testen vastgesteld moet worden in hoeverre nieuwe producten en diensten of aanpassingen hieraan bijdragen aan dit doel. Hiervoor heeft de tester verschillende tools:</a:t>
            </a:r>
            <a:endParaRPr lang="nl-NL" noProof="0" dirty="0">
              <a:cs typeface="Calibri"/>
            </a:endParaRPr>
          </a:p>
          <a:p>
            <a:pPr>
              <a:lnSpc>
                <a:spcPct val="97000"/>
              </a:lnSpc>
              <a:spcBef>
                <a:spcPts val="1000"/>
              </a:spcBef>
              <a:spcAft>
                <a:spcPts val="800"/>
              </a:spcAft>
            </a:pPr>
            <a:r>
              <a:rPr lang="nl-NL" b="1" noProof="0" dirty="0"/>
              <a:t>Teststrategie.</a:t>
            </a:r>
            <a:r>
              <a:rPr lang="nl-NL" noProof="0" dirty="0"/>
              <a:t> Een teststrategie begint met het uitvoeren van een product risico analyse (PRA). Tijdens deze PRA wordt gekeken welke productrisico’s een bedrijf loopt bij het introduceren van nieuwe producten of diensten of wijzigingen hieraan, inclusief de bijbehorende prioriteit. Door naast de kwaliteitsattributen (ISO 25010) ook gebruik te maken van het hier geïntroduceerde kwaliteitsattribuut Sustainability, worden de hieraan gerelateerde productrisico’s ook geïdentificeerd. Op basis van deze PRA, inclusief productrisico’s gerelateerd aan Sustainability, wordt een testaanpak beschreven waarin deze risico’s ook een plek krijgen. Er wordt dus tijd ingeruimd om deze productrisico’s te testen.  </a:t>
            </a:r>
          </a:p>
          <a:p>
            <a:pPr>
              <a:lnSpc>
                <a:spcPct val="97000"/>
              </a:lnSpc>
              <a:spcBef>
                <a:spcPts val="1000"/>
              </a:spcBef>
              <a:spcAft>
                <a:spcPts val="800"/>
              </a:spcAft>
            </a:pPr>
            <a:r>
              <a:rPr lang="nl-NL" b="1" noProof="0" dirty="0"/>
              <a:t>Acceptatietesten.</a:t>
            </a:r>
            <a:r>
              <a:rPr lang="nl-NL" noProof="0" dirty="0"/>
              <a:t> Eén van de aspecten die beschreven wordt in de testaanpak zal de testsoort acceptatietesten zijn. Door bij deze testen ook eigenaren van aspecten van Sustainability te betrekken wordt dit onderwerp specifiek getest en wordt er een uitspraak gedaan over het kwaliteitsniveau hiervan.</a:t>
            </a:r>
          </a:p>
          <a:p>
            <a:pPr>
              <a:lnSpc>
                <a:spcPct val="97000"/>
              </a:lnSpc>
              <a:spcBef>
                <a:spcPts val="1000"/>
              </a:spcBef>
              <a:spcAft>
                <a:spcPts val="800"/>
              </a:spcAft>
            </a:pPr>
            <a:r>
              <a:rPr lang="nl-NL" b="1" noProof="0" dirty="0"/>
              <a:t>Tooling.</a:t>
            </a:r>
            <a:r>
              <a:rPr lang="nl-NL" noProof="0" dirty="0"/>
              <a:t> Voor het testen en meten van Sustainability zijn verschillende tools beschikbaar (@@ deze hier noemen@@). In de testaanpak zullen deze beschreven worden en zal aangegeven worden wanneer deze tools ingezet worden en met welk doel. Dit is identiek aan het gebruik van </a:t>
            </a:r>
            <a:r>
              <a:rPr lang="nl-NL" noProof="0" dirty="0" err="1"/>
              <a:t>tooling</a:t>
            </a:r>
            <a:r>
              <a:rPr lang="nl-NL" noProof="0" dirty="0"/>
              <a:t> voor andere testen als bijvoorbeeld performance testen. </a:t>
            </a:r>
            <a:endParaRPr lang="nl-NL" noProof="0" dirty="0">
              <a:cs typeface="Calibri"/>
            </a:endParaRPr>
          </a:p>
          <a:p>
            <a:pPr>
              <a:lnSpc>
                <a:spcPct val="97000"/>
              </a:lnSpc>
              <a:spcBef>
                <a:spcPts val="1000"/>
              </a:spcBef>
              <a:spcAft>
                <a:spcPts val="800"/>
              </a:spcAft>
            </a:pPr>
            <a:r>
              <a:rPr lang="nl-NL" b="1" noProof="0" dirty="0"/>
              <a:t>Rapportage.</a:t>
            </a:r>
            <a:r>
              <a:rPr lang="nl-NL" noProof="0" dirty="0"/>
              <a:t> Zoals een testrapport bestaat uit het rapporteren van voortgang en kwaliteit, zal bij het opnemen van testen m.b.t. Sustainability ook hierop gerapporteerd moeten worden. Hiermee worden de stakeholders op de hoogte gehouden van ook dit te testen kwaliteitsattribuut.</a:t>
            </a:r>
          </a:p>
          <a:p>
            <a:pPr>
              <a:lnSpc>
                <a:spcPct val="97000"/>
              </a:lnSpc>
              <a:spcBef>
                <a:spcPts val="1000"/>
              </a:spcBef>
              <a:spcAft>
                <a:spcPts val="800"/>
              </a:spcAft>
            </a:pPr>
            <a:endParaRPr lang="nl-NL" noProof="0" dirty="0"/>
          </a:p>
          <a:p>
            <a:pPr>
              <a:lnSpc>
                <a:spcPct val="90000"/>
              </a:lnSpc>
              <a:spcBef>
                <a:spcPts val="1000"/>
              </a:spcBef>
            </a:pPr>
            <a:endParaRPr lang="nl-NL" noProof="0" dirty="0"/>
          </a:p>
          <a:p>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US"/>
              <a:t>26</a:t>
            </a:fld>
            <a:endParaRPr lang="en-US"/>
          </a:p>
        </p:txBody>
      </p:sp>
    </p:spTree>
    <p:extLst>
      <p:ext uri="{BB962C8B-B14F-4D97-AF65-F5344CB8AC3E}">
        <p14:creationId xmlns:p14="http://schemas.microsoft.com/office/powerpoint/2010/main" val="200507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dirty="0"/>
              <a:t>De belangrijkste input voor het opzetten van de teststrategie is de product risico analyse (PRA) en de daaraan gerelateerde prioriteitstelling van de kwaliteitseigenschappen. Een product risico analyse is het analyseren van het te testen product met als doel dat de testmanager en de verschillende andere stakeholders tot een gezamenlijk beeld komen van wat de meer of minder risicovolle kenmerken en delen van het te testen product zijn. Daaraan wordt de grondigheid van testen gerelateerd. Om een goede teststrategie te formuleren is het belangrijk dat Sustainability onderdeel uitmaakt van de product risico analyse. Dat kan door het als een aparte eigenschap op te nemen of door een zwaardere weging te geven aan de bestaande hoofdcategorieën zoals Gebruikersgemak, Performance Efficiency en </a:t>
            </a:r>
            <a:r>
              <a:rPr lang="nl-NL" dirty="0" err="1"/>
              <a:t>Portabiliteit</a:t>
            </a:r>
            <a:r>
              <a:rPr lang="nl-NL" dirty="0"/>
              <a:t>. </a:t>
            </a:r>
          </a:p>
          <a:p>
            <a:pPr>
              <a:lnSpc>
                <a:spcPct val="90000"/>
              </a:lnSpc>
              <a:spcBef>
                <a:spcPts val="1000"/>
              </a:spcBef>
            </a:pPr>
            <a:endParaRPr lang="nl-NL" dirty="0"/>
          </a:p>
          <a:p>
            <a:pPr>
              <a:lnSpc>
                <a:spcPct val="90000"/>
              </a:lnSpc>
              <a:spcBef>
                <a:spcPts val="1000"/>
              </a:spcBef>
            </a:pPr>
            <a:r>
              <a:rPr lang="nl-NL" noProof="0" dirty="0"/>
              <a:t>Het is waarschijnlijk dat er andere stakeholders betrokken worden bij de PRA en dat deze ander soortige risico’s formuleren.  E</a:t>
            </a:r>
            <a:r>
              <a:rPr lang="nl-NL" sz="1800" b="0" i="0" dirty="0">
                <a:solidFill>
                  <a:srgbClr val="000000"/>
                </a:solidFill>
                <a:effectLst/>
                <a:latin typeface="Calibri"/>
                <a:cs typeface="Calibri"/>
              </a:rPr>
              <a:t>r stakeholders waar de tester nu in de regel weinig contact mee heeft. Maar kijkend naar economische, ecologische en social</a:t>
            </a:r>
            <a:r>
              <a:rPr lang="nl-NL" sz="1800" dirty="0">
                <a:solidFill>
                  <a:srgbClr val="000000"/>
                </a:solidFill>
                <a:latin typeface="Calibri"/>
                <a:cs typeface="Calibri"/>
              </a:rPr>
              <a:t>e impact staan hieronder voorbeelden van s</a:t>
            </a:r>
            <a:r>
              <a:rPr lang="nl-NL" sz="1800" b="0" i="0" dirty="0">
                <a:solidFill>
                  <a:srgbClr val="000000"/>
                </a:solidFill>
                <a:effectLst/>
                <a:latin typeface="Calibri"/>
                <a:cs typeface="Calibri"/>
              </a:rPr>
              <a:t>takeholders waar een tester aan zou kunnen denken:</a:t>
            </a:r>
          </a:p>
          <a:p>
            <a:pPr lvl="1" fontAlgn="base"/>
            <a:r>
              <a:rPr lang="nl-NL" sz="1400" b="0" i="0" dirty="0">
                <a:solidFill>
                  <a:srgbClr val="000000"/>
                </a:solidFill>
                <a:effectLst/>
                <a:latin typeface="Calibri"/>
                <a:cs typeface="Calibri"/>
              </a:rPr>
              <a:t>Investeerders en aandeelhouders: reduceren van risico’s van hun investering. </a:t>
            </a:r>
          </a:p>
          <a:p>
            <a:pPr lvl="1" fontAlgn="base"/>
            <a:r>
              <a:rPr lang="nl-NL" sz="1400" b="0" i="0" dirty="0">
                <a:solidFill>
                  <a:srgbClr val="000000"/>
                </a:solidFill>
                <a:effectLst/>
                <a:latin typeface="Calibri"/>
                <a:cs typeface="Calibri"/>
              </a:rPr>
              <a:t>Klanten: willen een ecologisch vriendelijk product kopen. </a:t>
            </a:r>
          </a:p>
          <a:p>
            <a:pPr lvl="1" fontAlgn="base"/>
            <a:r>
              <a:rPr lang="nl-NL" sz="1400" b="0" i="0" dirty="0">
                <a:solidFill>
                  <a:srgbClr val="000000"/>
                </a:solidFill>
                <a:effectLst/>
                <a:latin typeface="Calibri"/>
                <a:cs typeface="Calibri"/>
              </a:rPr>
              <a:t>Medewerkers: sociaal vriendelijke werkomgeving. </a:t>
            </a:r>
          </a:p>
          <a:p>
            <a:pPr lvl="1" fontAlgn="base"/>
            <a:r>
              <a:rPr lang="nl-NL" sz="1400" b="0" i="0" dirty="0">
                <a:solidFill>
                  <a:srgbClr val="000000"/>
                </a:solidFill>
                <a:effectLst/>
                <a:latin typeface="Calibri"/>
                <a:cs typeface="Calibri"/>
              </a:rPr>
              <a:t>Regelgevers: stellen eisen en vragen rapportages. </a:t>
            </a:r>
          </a:p>
          <a:p>
            <a:pPr marL="457200" lvl="1" algn="l" defTabSz="914400" rtl="0" eaLnBrk="1" fontAlgn="base" latinLnBrk="0" hangingPunct="1">
              <a:lnSpc>
                <a:spcPct val="90000"/>
              </a:lnSpc>
              <a:spcBef>
                <a:spcPts val="1000"/>
              </a:spcBef>
            </a:pPr>
            <a:r>
              <a:rPr lang="nl-NL" sz="1400" b="0" i="0" kern="1200" dirty="0">
                <a:solidFill>
                  <a:srgbClr val="000000"/>
                </a:solidFill>
                <a:effectLst/>
                <a:latin typeface="Calibri"/>
                <a:ea typeface="+mn-ea"/>
                <a:cs typeface="Calibri"/>
              </a:rPr>
              <a:t>Product management en Marketing: toegankelijke producten</a:t>
            </a:r>
          </a:p>
          <a:p>
            <a:pPr lvl="1" fontAlgn="base"/>
            <a:r>
              <a:rPr lang="nl-NL" sz="1400" dirty="0">
                <a:solidFill>
                  <a:srgbClr val="000000"/>
                </a:solidFill>
                <a:latin typeface="Calibri"/>
                <a:cs typeface="Calibri"/>
              </a:rPr>
              <a:t>Service management: eisten stellen aan de beheerbaarheid en benodigde capaciteit.</a:t>
            </a:r>
            <a:endParaRPr lang="nl-NL" b="0" i="0" dirty="0">
              <a:solidFill>
                <a:srgbClr val="000000"/>
              </a:solidFill>
              <a:effectLst/>
              <a:latin typeface="Calibri"/>
              <a:cs typeface="Calibri"/>
            </a:endParaRPr>
          </a:p>
          <a:p>
            <a:pPr>
              <a:lnSpc>
                <a:spcPct val="90000"/>
              </a:lnSpc>
              <a:spcBef>
                <a:spcPts val="1000"/>
              </a:spcBef>
            </a:pPr>
            <a:endParaRPr lang="nl-NL" noProof="0" dirty="0"/>
          </a:p>
          <a:p>
            <a:pPr>
              <a:lnSpc>
                <a:spcPct val="90000"/>
              </a:lnSpc>
              <a:spcBef>
                <a:spcPts val="1000"/>
              </a:spcBef>
            </a:pPr>
            <a:r>
              <a:rPr lang="nl-NL" noProof="0" dirty="0"/>
              <a:t>Een voorbeeld van een product risico is dat een applicatie of (</a:t>
            </a:r>
            <a:r>
              <a:rPr lang="nl-NL" noProof="0" dirty="0" err="1"/>
              <a:t>bedrijfs</a:t>
            </a:r>
            <a:r>
              <a:rPr lang="nl-NL" noProof="0" dirty="0"/>
              <a:t>)proces te complex is gemaakt waardoor deze niet meer te gebruiken is door een groep die daar wel van afhankelijk is, Denk daarbij aan het gebruik van </a:t>
            </a:r>
            <a:r>
              <a:rPr lang="nl-NL" noProof="0" dirty="0" err="1"/>
              <a:t>DigiD</a:t>
            </a:r>
            <a:r>
              <a:rPr lang="nl-NL" noProof="0" dirty="0"/>
              <a:t>, online bankieren of het aanvragen van subsidies. De implementatie van chatbots is in veel opzichten een succes, maar vormt een probleem voor een grote groep gebruikers die juist behoefte heeft aan support en daardoor geen service ervaart.</a:t>
            </a:r>
          </a:p>
          <a:p>
            <a:pPr>
              <a:lnSpc>
                <a:spcPct val="90000"/>
              </a:lnSpc>
              <a:spcBef>
                <a:spcPts val="1000"/>
              </a:spcBef>
            </a:pPr>
            <a:endParaRPr lang="nl-NL" noProof="0" dirty="0"/>
          </a:p>
          <a:p>
            <a:pPr>
              <a:lnSpc>
                <a:spcPct val="90000"/>
              </a:lnSpc>
              <a:spcBef>
                <a:spcPts val="1000"/>
              </a:spcBef>
            </a:pPr>
            <a:r>
              <a:rPr lang="nl-NL" noProof="0" dirty="0"/>
              <a:t>Vragen die je kunt stellen tijdens de PRA: </a:t>
            </a:r>
          </a:p>
          <a:p>
            <a:pPr marL="171450" indent="-171450">
              <a:lnSpc>
                <a:spcPct val="90000"/>
              </a:lnSpc>
              <a:spcBef>
                <a:spcPts val="1000"/>
              </a:spcBef>
              <a:buFont typeface="Arial" panose="020B0604020202020204" pitchFamily="34" charset="0"/>
              <a:buChar char="•"/>
            </a:pPr>
            <a:r>
              <a:rPr lang="nl-NL" dirty="0">
                <a:cs typeface="Calibri"/>
              </a:rPr>
              <a:t>Hebben we inzichtelijk op welke </a:t>
            </a:r>
            <a:r>
              <a:rPr lang="nl-NL" dirty="0" err="1">
                <a:cs typeface="Calibri"/>
              </a:rPr>
              <a:t>devices</a:t>
            </a:r>
            <a:r>
              <a:rPr lang="nl-NL" dirty="0">
                <a:cs typeface="Calibri"/>
              </a:rPr>
              <a:t> onze klanten gebruiken?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cs typeface="Calibri"/>
              </a:rPr>
              <a:t>Zijn er eisen ten aanzien van de toegankelijkheid van de applicatie?</a:t>
            </a:r>
          </a:p>
          <a:p>
            <a:pPr marL="171450" indent="-171450">
              <a:lnSpc>
                <a:spcPct val="90000"/>
              </a:lnSpc>
              <a:spcBef>
                <a:spcPts val="1000"/>
              </a:spcBef>
              <a:buFont typeface="Arial" panose="020B0604020202020204" pitchFamily="34" charset="0"/>
              <a:buChar char="•"/>
            </a:pPr>
            <a:r>
              <a:rPr lang="nl-NL" dirty="0">
                <a:cs typeface="Calibri"/>
              </a:rPr>
              <a:t>Wat is het risico dat we de maximale opslagcapaciteit wordt overschreden?</a:t>
            </a:r>
          </a:p>
        </p:txBody>
      </p:sp>
      <p:sp>
        <p:nvSpPr>
          <p:cNvPr id="4" name="Tijdelijke aanduiding voor dianummer 3"/>
          <p:cNvSpPr>
            <a:spLocks noGrp="1"/>
          </p:cNvSpPr>
          <p:nvPr>
            <p:ph type="sldNum" sz="quarter" idx="5"/>
          </p:nvPr>
        </p:nvSpPr>
        <p:spPr/>
        <p:txBody>
          <a:bodyPr/>
          <a:lstStyle/>
          <a:p>
            <a:fld id="{67DEA9C6-23A3-433B-90BA-963EE794F188}" type="slidenum">
              <a:rPr lang="nl-NL"/>
              <a:t>27</a:t>
            </a:fld>
            <a:endParaRPr lang="nl-NL"/>
          </a:p>
        </p:txBody>
      </p:sp>
    </p:spTree>
    <p:extLst>
      <p:ext uri="{BB962C8B-B14F-4D97-AF65-F5344CB8AC3E}">
        <p14:creationId xmlns:p14="http://schemas.microsoft.com/office/powerpoint/2010/main" val="339868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GB"/>
              <a:t>34</a:t>
            </a:fld>
            <a:endParaRPr lang="en-GB"/>
          </a:p>
        </p:txBody>
      </p:sp>
    </p:spTree>
    <p:extLst>
      <p:ext uri="{BB962C8B-B14F-4D97-AF65-F5344CB8AC3E}">
        <p14:creationId xmlns:p14="http://schemas.microsoft.com/office/powerpoint/2010/main" val="1989557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GB"/>
              <a:t>35</a:t>
            </a:fld>
            <a:endParaRPr lang="en-GB"/>
          </a:p>
        </p:txBody>
      </p:sp>
    </p:spTree>
    <p:extLst>
      <p:ext uri="{BB962C8B-B14F-4D97-AF65-F5344CB8AC3E}">
        <p14:creationId xmlns:p14="http://schemas.microsoft.com/office/powerpoint/2010/main" val="74110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nl-NL" noProof="0" dirty="0"/>
              <a:t>Inzetten </a:t>
            </a:r>
            <a:r>
              <a:rPr lang="nl-NL" noProof="0" dirty="0" err="1"/>
              <a:t>tooling</a:t>
            </a:r>
            <a:r>
              <a:rPr lang="nl-NL" noProof="0" dirty="0"/>
              <a:t> die sustainable is: carbon calculator, meten toegankelijkheid, Python, efficiënt gebruiken van </a:t>
            </a:r>
            <a:r>
              <a:rPr lang="nl-NL" noProof="0" dirty="0" err="1"/>
              <a:t>tooling</a:t>
            </a:r>
            <a:r>
              <a:rPr lang="nl-NL" noProof="0" dirty="0"/>
              <a:t> door andere processen en samenwerking (het complete ecosysteem) en speciale </a:t>
            </a:r>
            <a:r>
              <a:rPr lang="nl-NL" noProof="0" dirty="0" err="1"/>
              <a:t>tooling</a:t>
            </a:r>
            <a:r>
              <a:rPr lang="nl-NL" noProof="0" dirty="0"/>
              <a:t> om Sustainability te testen</a:t>
            </a:r>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GB"/>
              <a:t>37</a:t>
            </a:fld>
            <a:endParaRPr lang="en-GB"/>
          </a:p>
        </p:txBody>
      </p:sp>
    </p:spTree>
    <p:extLst>
      <p:ext uri="{BB962C8B-B14F-4D97-AF65-F5344CB8AC3E}">
        <p14:creationId xmlns:p14="http://schemas.microsoft.com/office/powerpoint/2010/main" val="1926946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nl-NL" noProof="0" dirty="0"/>
              <a:t>Duurzaamheid heeft een aantal subjectieve aspecten, die geen hard meetbare schaal hebben.</a:t>
            </a:r>
            <a:endParaRPr lang="nl-NL" noProof="0" dirty="0">
              <a:cs typeface="Calibri"/>
            </a:endParaRPr>
          </a:p>
          <a:p>
            <a:pPr marL="285750" indent="-285750">
              <a:lnSpc>
                <a:spcPct val="90000"/>
              </a:lnSpc>
              <a:spcBef>
                <a:spcPts val="1000"/>
              </a:spcBef>
              <a:buFont typeface="Arial"/>
              <a:buChar char="•"/>
            </a:pPr>
            <a:r>
              <a:rPr lang="nl-NL" noProof="0" dirty="0"/>
              <a:t>Green IT heeft veel aspecten die objectief meetbaar zijn (toch is hun waardering niet altijd 100% duidelijk (wat is acceptabel? Wanneer is het beter/slechter?)</a:t>
            </a:r>
          </a:p>
          <a:p>
            <a:pPr marL="285750" indent="-285750">
              <a:lnSpc>
                <a:spcPct val="90000"/>
              </a:lnSpc>
              <a:spcBef>
                <a:spcPts val="1000"/>
              </a:spcBef>
              <a:buFont typeface="Arial"/>
              <a:buChar char="•"/>
            </a:pPr>
            <a:r>
              <a:rPr lang="nl-NL" noProof="0" dirty="0"/>
              <a:t>Voor Sustainability kan het gebruik van 'vragenlijsten &amp; checklists' productief zijn, de som van veel individuele meningen kan als geheel een zinvolle metriek opleveren.</a:t>
            </a:r>
          </a:p>
          <a:p>
            <a:pPr marL="285750" indent="-285750">
              <a:lnSpc>
                <a:spcPct val="90000"/>
              </a:lnSpc>
              <a:spcBef>
                <a:spcPts val="1000"/>
              </a:spcBef>
              <a:buFont typeface="Arial"/>
              <a:buChar char="•"/>
            </a:pPr>
            <a:r>
              <a:rPr lang="nl-NL" noProof="0" dirty="0"/>
              <a:t>Voor Green IT kunnen we meetinstrumenten gebruiken om belangrijke onderdelen af te dekken.</a:t>
            </a:r>
          </a:p>
          <a:p>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GB"/>
              <a:t>39</a:t>
            </a:fld>
            <a:endParaRPr lang="en-GB"/>
          </a:p>
        </p:txBody>
      </p:sp>
    </p:spTree>
    <p:extLst>
      <p:ext uri="{BB962C8B-B14F-4D97-AF65-F5344CB8AC3E}">
        <p14:creationId xmlns:p14="http://schemas.microsoft.com/office/powerpoint/2010/main" val="358182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000"/>
              </a:spcBef>
              <a:spcAft>
                <a:spcPts val="800"/>
              </a:spcAft>
            </a:pPr>
            <a:r>
              <a:rPr lang="nl-NL" noProof="0" dirty="0"/>
              <a:t>Sustainability is de afgelopen jaren een belangrijk thema voor ondernemingen geworden. Het gebruik van het begrip sustainable zoals we dat nu kennen is niet van de laatste jaren. Vanaf begin jaren ´70 wordt er aandacht gevraagd voor de impact van productie en consumptie op ons milieu. Het is een term die veelvuldig wordt gebruikt om ondernemingen en de producten die ze verkopen aantrekkelijker te maken. Het begon als een onderscheidende strategische keuze, onder druk van onder andere consumentenorganisaties, maar inmiddels is er geen ontkomen meer aan. Als je niet sustainable kunt produceren of het gebruik van geleverde producten en diensten heeft een negatieve impact op mens en natuur, dan ben je geen aantrekkelijke partij meer voor overheid, investeerder, medewerker en klant.</a:t>
            </a:r>
            <a:endParaRPr lang="nl-NL" noProof="0" dirty="0">
              <a:cs typeface="Calibri"/>
            </a:endParaRPr>
          </a:p>
          <a:p>
            <a:pPr>
              <a:lnSpc>
                <a:spcPct val="107000"/>
              </a:lnSpc>
              <a:spcBef>
                <a:spcPts val="1000"/>
              </a:spcBef>
              <a:spcAft>
                <a:spcPts val="800"/>
              </a:spcAft>
            </a:pPr>
            <a:endParaRPr lang="nl-NL" noProof="0" dirty="0"/>
          </a:p>
          <a:p>
            <a:pPr>
              <a:lnSpc>
                <a:spcPct val="107000"/>
              </a:lnSpc>
              <a:spcBef>
                <a:spcPts val="1000"/>
              </a:spcBef>
              <a:spcAft>
                <a:spcPts val="800"/>
              </a:spcAft>
            </a:pPr>
            <a:r>
              <a:rPr lang="nl-NL" noProof="0" dirty="0"/>
              <a:t>Sustainability kent vele associaties en heeft een kader dat aan verandering onderhevig is. De behoeften van mensen veranderen snel en daarmee ook de perceptie van wat sustainable is. Daarbij is er een natuurlijk spanningsveld tussen het behalen van economische vooruitgang en de impact die de vooruitgang heeft op mens en milieu. In eerste instantie werd Sustainability ingezet om marktaandeel te verwerven en een aantrekkelijke onderneming te zijn om medewerkers aan te trekken of te binden. Een parallel kan getrokken worden met het eerder populaire maatschappelijk verantwoord ondernemen. Inmiddels zijn de meeste ondernemingen aan de slag gegaan en is het onderscheidend vermogen van Sustainability afgenomen. Onder invloed van wet- en regelgeving zijn (grote) ondernemingen verplicht meer sustainable producten te leveren, te produceren en te beheren.</a:t>
            </a:r>
          </a:p>
          <a:p>
            <a:pPr>
              <a:lnSpc>
                <a:spcPct val="107000"/>
              </a:lnSpc>
              <a:spcBef>
                <a:spcPts val="1000"/>
              </a:spcBef>
              <a:spcAft>
                <a:spcPts val="800"/>
              </a:spcAft>
            </a:pPr>
            <a:endParaRPr lang="nl-NL" noProof="0" dirty="0">
              <a:cs typeface="Calibri"/>
            </a:endParaRPr>
          </a:p>
          <a:p>
            <a:pPr>
              <a:lnSpc>
                <a:spcPct val="107000"/>
              </a:lnSpc>
              <a:spcBef>
                <a:spcPts val="1000"/>
              </a:spcBef>
              <a:spcAft>
                <a:spcPts val="800"/>
              </a:spcAft>
            </a:pPr>
            <a:r>
              <a:rPr lang="nl-NL" noProof="0" dirty="0"/>
              <a:t>De vraag is welke impact die ontwikkeling heeft op de wijze waarop IT-organisaties software ontwikkelen en beheren? Wat kunnen “wij testers” bijdragen om de Sustainability doelstellingen van een organisatie te realiseren en om waarde te leveren die door klanten als sustainable wordt ervaren?</a:t>
            </a:r>
          </a:p>
          <a:p>
            <a:pPr>
              <a:lnSpc>
                <a:spcPct val="107000"/>
              </a:lnSpc>
              <a:spcBef>
                <a:spcPts val="1000"/>
              </a:spcBef>
              <a:spcAft>
                <a:spcPts val="800"/>
              </a:spcAft>
            </a:pPr>
            <a:endParaRPr lang="nl-NL" noProof="0" dirty="0"/>
          </a:p>
          <a:p>
            <a:pPr>
              <a:lnSpc>
                <a:spcPct val="107000"/>
              </a:lnSpc>
              <a:spcBef>
                <a:spcPts val="1000"/>
              </a:spcBef>
              <a:spcAft>
                <a:spcPts val="800"/>
              </a:spcAft>
            </a:pPr>
            <a:r>
              <a:rPr lang="nl-NL" noProof="0" dirty="0"/>
              <a:t>Die vraag is niet eenvoudig te beantwoorden. Sustainability kan namelijk niet als een zelfstandig aspect worden beschouwd. Het betreft eerder “a way of </a:t>
            </a:r>
            <a:r>
              <a:rPr lang="nl-NL" noProof="0" dirty="0" err="1"/>
              <a:t>producing</a:t>
            </a:r>
            <a:r>
              <a:rPr lang="nl-NL" noProof="0" dirty="0"/>
              <a:t>” waarbij alle handelingen en besluiten op Sustainability beoordeeld worden. Welk effect dat heeft op bijvoorbeeld het beschrijven van productrisico’s, het testproces, het gebruik van </a:t>
            </a:r>
            <a:r>
              <a:rPr lang="nl-NL" noProof="0" dirty="0" err="1"/>
              <a:t>tooling</a:t>
            </a:r>
            <a:r>
              <a:rPr lang="nl-NL" noProof="0" dirty="0"/>
              <a:t> en benodigde expertise is onduidelijk. Middels deze </a:t>
            </a:r>
            <a:r>
              <a:rPr lang="nl-NL" noProof="0" dirty="0" err="1"/>
              <a:t>toolkit</a:t>
            </a:r>
            <a:r>
              <a:rPr lang="nl-NL" noProof="0" dirty="0"/>
              <a:t> willen we jou als professional op weg te helpen om met het onderwerp Sustainability aan de slag te gaan en te ontdekken wat jij als tester kunt bijdragen. </a:t>
            </a:r>
            <a:endParaRPr lang="nl-NL" noProof="0" dirty="0">
              <a:cs typeface="Calibri"/>
            </a:endParaRPr>
          </a:p>
          <a:p>
            <a:pPr>
              <a:lnSpc>
                <a:spcPct val="107000"/>
              </a:lnSpc>
              <a:spcBef>
                <a:spcPts val="1000"/>
              </a:spcBef>
              <a:spcAft>
                <a:spcPts val="800"/>
              </a:spcAft>
            </a:pPr>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US"/>
              <a:t>4</a:t>
            </a:fld>
            <a:endParaRPr lang="en-US"/>
          </a:p>
        </p:txBody>
      </p:sp>
    </p:spTree>
    <p:extLst>
      <p:ext uri="{BB962C8B-B14F-4D97-AF65-F5344CB8AC3E}">
        <p14:creationId xmlns:p14="http://schemas.microsoft.com/office/powerpoint/2010/main" val="171773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000"/>
              </a:spcBef>
              <a:spcAft>
                <a:spcPts val="800"/>
              </a:spcAft>
            </a:pPr>
            <a:r>
              <a:rPr lang="nl-NL" noProof="0" dirty="0"/>
              <a:t>Duurzaamheid kent vele definities. De algemene deler is het weerstand bieden aan de negatieve invloed op of van een product zodat het gebruik ervan kan blijven voortduren. In het geval van IT-producten gaat het om het ontwikkelen, onderhouden en gebruiken van software en alle middelen om dat mogelijk te maken. Denk daarbij aan servers en apparaten, maar ook het doel waarvoor software wordt ingezet. De afgelopen periode is bij voorbeeld de (sociale) impact van AI veelvuldig besproken. Op basis van die publieke discussie is de perceptie van wat sustainable is alweer veranderd. </a:t>
            </a:r>
            <a:endParaRPr lang="nl-NL" noProof="0" dirty="0">
              <a:cs typeface="Calibri"/>
            </a:endParaRPr>
          </a:p>
          <a:p>
            <a:pPr>
              <a:lnSpc>
                <a:spcPct val="107000"/>
              </a:lnSpc>
              <a:spcBef>
                <a:spcPts val="1000"/>
              </a:spcBef>
              <a:spcAft>
                <a:spcPts val="800"/>
              </a:spcAft>
            </a:pPr>
            <a:endParaRPr lang="nl-NL" noProof="0" dirty="0"/>
          </a:p>
          <a:p>
            <a:pPr>
              <a:lnSpc>
                <a:spcPct val="107000"/>
              </a:lnSpc>
              <a:spcBef>
                <a:spcPts val="1000"/>
              </a:spcBef>
              <a:spcAft>
                <a:spcPts val="800"/>
              </a:spcAft>
            </a:pPr>
            <a:r>
              <a:rPr lang="nl-NL" noProof="0" dirty="0"/>
              <a:t>Hoewel duurzaamheid (nog?) geen officieel kwaliteitsattribuut in de ISO25010 standaard is, omschrijft de derde editie van het TMAP boek ”</a:t>
            </a:r>
            <a:r>
              <a:rPr lang="nl-NL" noProof="0" dirty="0" err="1"/>
              <a:t>Quality</a:t>
            </a:r>
            <a:r>
              <a:rPr lang="nl-NL" noProof="0" dirty="0"/>
              <a:t> </a:t>
            </a:r>
            <a:r>
              <a:rPr lang="nl-NL" noProof="0" dirty="0" err="1"/>
              <a:t>for</a:t>
            </a:r>
            <a:r>
              <a:rPr lang="nl-NL" noProof="0" dirty="0"/>
              <a:t> </a:t>
            </a:r>
            <a:r>
              <a:rPr lang="nl-NL" noProof="0" dirty="0" err="1"/>
              <a:t>DevOps</a:t>
            </a:r>
            <a:r>
              <a:rPr lang="nl-NL" noProof="0" dirty="0"/>
              <a:t> teams” het wel als zodanig. Je kunt ook beargumenteren dat duurzaamheid onderdeel uitmaakt van alle bestaande kwaliteitsattributen. Dat komt omdat het zo veelomvattend is. Het heeft zowel betrekking op sociale, economische als ecologische aspecten. Daarnaast heeft het betrekking op de impact van de gehele productieketen. Ten slotte heeft het betrekking op de gehele product life </a:t>
            </a:r>
            <a:r>
              <a:rPr lang="nl-NL" noProof="0" dirty="0" err="1"/>
              <a:t>cycle</a:t>
            </a:r>
            <a:r>
              <a:rPr lang="nl-NL" noProof="0" dirty="0"/>
              <a:t> van een product en op de impact die processen in een organisatie op de planeet als geheel hebben.</a:t>
            </a:r>
            <a:endParaRPr lang="nl-NL" noProof="0" dirty="0">
              <a:cs typeface="Calibri"/>
            </a:endParaRPr>
          </a:p>
          <a:p>
            <a:pPr>
              <a:lnSpc>
                <a:spcPct val="107000"/>
              </a:lnSpc>
              <a:spcBef>
                <a:spcPts val="1000"/>
              </a:spcBef>
              <a:spcAft>
                <a:spcPts val="800"/>
              </a:spcAft>
            </a:pPr>
            <a:r>
              <a:rPr lang="nl-NL" noProof="0" dirty="0"/>
              <a:t>Als we Sustainability als een belangrijke kwaliteitseigenschap zien dan moeten we de risico’s op een begrijpelijke manier in kaart kunnen brengen zodat het onderdeel uitmaakt van besluitvorming door onze stakeholders. Zolang we dat niet kunnen, krijgen andere eigenschappen de overhand.  Een duidelijke definitie helpt bij het in kaart brengen van de Sustainability als onderdeel van de kwaliteit van IT producten en bedrijfsprocessen.</a:t>
            </a:r>
          </a:p>
          <a:p>
            <a:pPr>
              <a:lnSpc>
                <a:spcPct val="107000"/>
              </a:lnSpc>
              <a:spcBef>
                <a:spcPts val="1000"/>
              </a:spcBef>
              <a:spcAft>
                <a:spcPts val="800"/>
              </a:spcAft>
            </a:pPr>
            <a:endParaRPr lang="nl-NL" noProof="0" dirty="0"/>
          </a:p>
          <a:p>
            <a:pPr>
              <a:lnSpc>
                <a:spcPct val="107000"/>
              </a:lnSpc>
              <a:spcBef>
                <a:spcPts val="1000"/>
              </a:spcBef>
              <a:spcAft>
                <a:spcPts val="800"/>
              </a:spcAft>
            </a:pPr>
            <a:r>
              <a:rPr lang="nl-NL" noProof="0" dirty="0"/>
              <a:t>TMAP definieert Sustainability als volgt (</a:t>
            </a:r>
            <a:r>
              <a:rPr lang="nl-NL" noProof="0" dirty="0">
                <a:hlinkClick r:id="rId3"/>
              </a:rPr>
              <a:t>https://tmap.net/wiki/quality-characteristic-sustainability</a:t>
            </a:r>
            <a:r>
              <a:rPr lang="nl-NL" noProof="0" dirty="0"/>
              <a:t>):</a:t>
            </a:r>
          </a:p>
          <a:p>
            <a:pPr>
              <a:lnSpc>
                <a:spcPct val="107000"/>
              </a:lnSpc>
              <a:spcBef>
                <a:spcPts val="1000"/>
              </a:spcBef>
              <a:spcAft>
                <a:spcPts val="800"/>
              </a:spcAft>
            </a:pPr>
            <a:r>
              <a:rPr lang="nl-NL" b="0" noProof="0" dirty="0"/>
              <a:t>Duurzaamheid is een focuspunt van kwaliteitsengineering dat gericht is op het minimaliseren van de ongunstige impact die bedrijfsprocessen, de IT-componenten die ze ondersteunen en de infrastructuur die ze host, op de planeet hebben. Het bevordert een benadering van software- en systeemontwerp, ontwikkeling, implementatie, uitrol, gebruik, onderhoud en ontmanteling, die de nadruk legt op milieubelasting en energie-efficiëntie.</a:t>
            </a:r>
            <a:endParaRPr lang="nl-NL" b="0"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US"/>
              <a:t>6</a:t>
            </a:fld>
            <a:endParaRPr lang="en-US"/>
          </a:p>
        </p:txBody>
      </p:sp>
    </p:spTree>
    <p:extLst>
      <p:ext uri="{BB962C8B-B14F-4D97-AF65-F5344CB8AC3E}">
        <p14:creationId xmlns:p14="http://schemas.microsoft.com/office/powerpoint/2010/main" val="36594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90000"/>
              </a:lnSpc>
              <a:spcBef>
                <a:spcPts val="1000"/>
              </a:spcBef>
            </a:pPr>
            <a:r>
              <a:rPr lang="nl-NL" noProof="0" dirty="0"/>
              <a:t>Het kwaliteitskenmerk Sustainability heeft drie sub kenmerken:</a:t>
            </a:r>
            <a:endParaRPr lang="nl-NL" noProof="0" dirty="0">
              <a:cs typeface="Calibri"/>
            </a:endParaRPr>
          </a:p>
          <a:p>
            <a:pPr marL="285750" indent="-285750">
              <a:lnSpc>
                <a:spcPct val="90000"/>
              </a:lnSpc>
              <a:spcBef>
                <a:spcPts val="1000"/>
              </a:spcBef>
              <a:buFont typeface="Arial"/>
              <a:buChar char="•"/>
            </a:pPr>
            <a:r>
              <a:rPr lang="nl-NL" noProof="0" dirty="0"/>
              <a:t>Milieu-impact</a:t>
            </a:r>
            <a:br>
              <a:rPr lang="nl-NL" noProof="0" dirty="0">
                <a:cs typeface="+mn-lt"/>
              </a:rPr>
            </a:br>
            <a:r>
              <a:rPr lang="nl-NL" noProof="0" dirty="0"/>
              <a:t>Denk hierbij aan energieverbruik, carbon footprint (CO2-uitstoot), vervuiling en gebruik van schaarse natuurlijke hulpbronnen.</a:t>
            </a:r>
          </a:p>
          <a:p>
            <a:pPr marL="285750" indent="-285750">
              <a:lnSpc>
                <a:spcPct val="90000"/>
              </a:lnSpc>
              <a:spcBef>
                <a:spcPts val="1000"/>
              </a:spcBef>
              <a:buFont typeface="Arial"/>
              <a:buChar char="•"/>
            </a:pPr>
            <a:r>
              <a:rPr lang="nl-NL" noProof="0" dirty="0"/>
              <a:t>Economische impact </a:t>
            </a:r>
            <a:br>
              <a:rPr lang="nl-NL" noProof="0" dirty="0">
                <a:cs typeface="+mn-lt"/>
              </a:rPr>
            </a:br>
            <a:r>
              <a:rPr lang="nl-NL" noProof="0" dirty="0"/>
              <a:t>Hieronder vallen de financiële gevolgen zoals kosten en opbrengsten, winstgevendheid, technische schuld, et cetera.</a:t>
            </a:r>
          </a:p>
          <a:p>
            <a:pPr marL="285750" indent="-285750">
              <a:lnSpc>
                <a:spcPct val="90000"/>
              </a:lnSpc>
              <a:spcBef>
                <a:spcPts val="1000"/>
              </a:spcBef>
              <a:buFont typeface="Arial"/>
              <a:buChar char="•"/>
            </a:pPr>
            <a:r>
              <a:rPr lang="nl-NL" noProof="0" dirty="0"/>
              <a:t>Sociaal Maatschappelijke impact </a:t>
            </a:r>
            <a:br>
              <a:rPr lang="nl-NL" noProof="0" dirty="0">
                <a:cs typeface="+mn-lt"/>
              </a:rPr>
            </a:br>
            <a:r>
              <a:rPr lang="nl-NL" noProof="0" dirty="0"/>
              <a:t>Hieronder vallen de gevolgen voor individuele mensen, groepen mensen en de samenleving als geheel.</a:t>
            </a:r>
          </a:p>
          <a:p>
            <a:endParaRPr lang="nl-NL" noProof="0" dirty="0">
              <a:cs typeface="Calibri"/>
            </a:endParaRPr>
          </a:p>
          <a:p>
            <a:pPr>
              <a:lnSpc>
                <a:spcPct val="90000"/>
              </a:lnSpc>
              <a:spcBef>
                <a:spcPts val="1000"/>
              </a:spcBef>
            </a:pPr>
            <a:r>
              <a:rPr lang="nl-NL" noProof="0" dirty="0"/>
              <a:t>Sustainable produceren, onderhouden en gebruiken is een balans vinden tussen de volgende drie aspecten: omgeving, sociaal en economisch. Voor bedrijven ligt (traditioneel gezien in ieder geval) het accent op de economische aspecten: het maken van winst. Maar die staat onder druk als medewerkers en klanten ervaren dat er ongewenste impact is op de andere twee aspecten.  </a:t>
            </a:r>
            <a:endParaRPr lang="nl-NL" noProof="0" dirty="0">
              <a:cs typeface="Calibri"/>
            </a:endParaRPr>
          </a:p>
          <a:p>
            <a:pPr>
              <a:lnSpc>
                <a:spcPct val="90000"/>
              </a:lnSpc>
              <a:spcBef>
                <a:spcPts val="1000"/>
              </a:spcBef>
            </a:pPr>
            <a:endParaRPr lang="nl-NL" noProof="0" dirty="0"/>
          </a:p>
          <a:p>
            <a:pPr>
              <a:lnSpc>
                <a:spcPct val="90000"/>
              </a:lnSpc>
              <a:spcBef>
                <a:spcPts val="1000"/>
              </a:spcBef>
            </a:pPr>
            <a:r>
              <a:rPr lang="nl-NL" noProof="0" dirty="0"/>
              <a:t>Milieu, sociaal en economisch is dus een gebruikelijke opdeling voor Sustainability. </a:t>
            </a:r>
            <a:endParaRPr lang="nl-NL" noProof="0" dirty="0">
              <a:cs typeface="Calibri"/>
            </a:endParaRPr>
          </a:p>
          <a:p>
            <a:pPr>
              <a:lnSpc>
                <a:spcPct val="90000"/>
              </a:lnSpc>
              <a:spcBef>
                <a:spcPts val="1000"/>
              </a:spcBef>
            </a:pPr>
            <a:endParaRPr lang="nl-NL" noProof="0" dirty="0"/>
          </a:p>
          <a:p>
            <a:pPr>
              <a:lnSpc>
                <a:spcPct val="90000"/>
              </a:lnSpc>
              <a:spcBef>
                <a:spcPts val="1000"/>
              </a:spcBef>
            </a:pPr>
            <a:r>
              <a:rPr lang="nl-NL" noProof="0" dirty="0"/>
              <a:t>In diverse theorieën en bronnen wordt deze opsomming aangeduid met de termen </a:t>
            </a:r>
            <a:r>
              <a:rPr lang="nl-NL" noProof="0" dirty="0" err="1"/>
              <a:t>Environmental</a:t>
            </a:r>
            <a:r>
              <a:rPr lang="nl-NL" noProof="0" dirty="0"/>
              <a:t>, </a:t>
            </a:r>
            <a:r>
              <a:rPr lang="nl-NL" noProof="0" dirty="0" err="1"/>
              <a:t>Social</a:t>
            </a:r>
            <a:r>
              <a:rPr lang="nl-NL" noProof="0" dirty="0"/>
              <a:t> en </a:t>
            </a:r>
            <a:r>
              <a:rPr lang="nl-NL" noProof="0" dirty="0" err="1"/>
              <a:t>Economic</a:t>
            </a:r>
            <a:r>
              <a:rPr lang="nl-NL" noProof="0" dirty="0"/>
              <a:t> (waarbij deze drie pijlers soms worden aangevuld met Human). </a:t>
            </a:r>
            <a:endParaRPr lang="nl-NL" noProof="0" dirty="0">
              <a:cs typeface="Calibri"/>
            </a:endParaRPr>
          </a:p>
          <a:p>
            <a:pPr>
              <a:lnSpc>
                <a:spcPct val="90000"/>
              </a:lnSpc>
              <a:spcBef>
                <a:spcPts val="1000"/>
              </a:spcBef>
            </a:pPr>
            <a:endParaRPr lang="nl-NL" noProof="0" dirty="0"/>
          </a:p>
          <a:p>
            <a:pPr>
              <a:lnSpc>
                <a:spcPct val="90000"/>
              </a:lnSpc>
              <a:spcBef>
                <a:spcPts val="1000"/>
              </a:spcBef>
            </a:pPr>
            <a:r>
              <a:rPr lang="nl-NL" noProof="0" dirty="0"/>
              <a:t>Als de invalshoeken meer vanuit een business- / investeringsperspectief worden bekeken, dan wordt </a:t>
            </a:r>
            <a:r>
              <a:rPr lang="nl-NL" noProof="0" dirty="0" err="1"/>
              <a:t>Economic</a:t>
            </a:r>
            <a:r>
              <a:rPr lang="nl-NL" noProof="0" dirty="0"/>
              <a:t> vaak vervangen door </a:t>
            </a:r>
            <a:r>
              <a:rPr lang="nl-NL" noProof="0" dirty="0" err="1"/>
              <a:t>Governance</a:t>
            </a:r>
            <a:r>
              <a:rPr lang="nl-NL" noProof="0" dirty="0"/>
              <a:t>. De bijbehorende afkorting betreft 'ESG', en deze afkorting wordt bijvoorbeeld bij bedrijfskredieten of investeringsbeslissingen vaak gebruikt om de Sustainability van bijvoorbeeld een bedrijf of een potentiële klant nader te omschrijven.</a:t>
            </a:r>
            <a:endParaRPr lang="nl-NL" noProof="0" dirty="0">
              <a:cs typeface="Calibri"/>
            </a:endParaRPr>
          </a:p>
          <a:p>
            <a:endParaRPr lang="nl-NL" noProof="0"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7</a:t>
            </a:fld>
            <a:endParaRPr lang="en-GB"/>
          </a:p>
        </p:txBody>
      </p:sp>
    </p:spTree>
    <p:extLst>
      <p:ext uri="{BB962C8B-B14F-4D97-AF65-F5344CB8AC3E}">
        <p14:creationId xmlns:p14="http://schemas.microsoft.com/office/powerpoint/2010/main" val="50173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90000"/>
              </a:lnSpc>
              <a:spcBef>
                <a:spcPts val="1000"/>
              </a:spcBef>
            </a:pPr>
            <a:r>
              <a:rPr lang="nl-NL" dirty="0"/>
              <a:t>Er liggen raakvlakken tussen de huidige ISO-25010 kwaliteitsattributen en het kwaliteitsattribuut 'Sustainability'. Sommige kwaliteitsattributen versterken elkaar en sommige conflicteren soms.</a:t>
            </a:r>
            <a:endParaRPr lang="en-US" dirty="0">
              <a:cs typeface="Calibri"/>
            </a:endParaRPr>
          </a:p>
          <a:p>
            <a:pPr>
              <a:lnSpc>
                <a:spcPct val="90000"/>
              </a:lnSpc>
              <a:spcBef>
                <a:spcPts val="1000"/>
              </a:spcBef>
            </a:pPr>
            <a:endParaRPr lang="nl-NL" dirty="0"/>
          </a:p>
          <a:p>
            <a:pPr>
              <a:lnSpc>
                <a:spcPct val="90000"/>
              </a:lnSpc>
              <a:spcBef>
                <a:spcPts val="1000"/>
              </a:spcBef>
            </a:pPr>
            <a:r>
              <a:rPr lang="nl-NL" dirty="0"/>
              <a:t>Deze Excel staat ook op de intranet site.</a:t>
            </a:r>
            <a:endParaRPr lang="en-US" dirty="0"/>
          </a:p>
          <a:p>
            <a:endParaRPr lang="en-NL" dirty="0"/>
          </a:p>
        </p:txBody>
      </p:sp>
      <p:sp>
        <p:nvSpPr>
          <p:cNvPr id="4" name="Tijdelijke aanduiding voor dianummer 3"/>
          <p:cNvSpPr>
            <a:spLocks noGrp="1"/>
          </p:cNvSpPr>
          <p:nvPr>
            <p:ph type="sldNum" sz="quarter" idx="5"/>
          </p:nvPr>
        </p:nvSpPr>
        <p:spPr/>
        <p:txBody>
          <a:bodyPr/>
          <a:lstStyle/>
          <a:p>
            <a:fld id="{67DEA9C6-23A3-433B-90BA-963EE794F188}" type="slidenum">
              <a:rPr lang="en-GB" smtClean="0"/>
              <a:t>8</a:t>
            </a:fld>
            <a:endParaRPr lang="en-GB"/>
          </a:p>
        </p:txBody>
      </p:sp>
    </p:spTree>
    <p:extLst>
      <p:ext uri="{BB962C8B-B14F-4D97-AF65-F5344CB8AC3E}">
        <p14:creationId xmlns:p14="http://schemas.microsoft.com/office/powerpoint/2010/main" val="412758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spcBef>
                <a:spcPts val="600"/>
              </a:spcBef>
            </a:pPr>
            <a:r>
              <a:rPr lang="nl-NL" noProof="0" dirty="0"/>
              <a:t>De Sustainable Development Goals (</a:t>
            </a:r>
            <a:r>
              <a:rPr lang="nl-NL" noProof="0" dirty="0" err="1"/>
              <a:t>SDGs</a:t>
            </a:r>
            <a:r>
              <a:rPr lang="nl-NL" noProof="0" dirty="0"/>
              <a:t>) van de UN zijn een bekend voorbeeld van een wereldwijde richtlijn voor Sustainability.</a:t>
            </a:r>
            <a:endParaRPr lang="nl-NL" noProof="0" dirty="0">
              <a:cs typeface="Calibri"/>
            </a:endParaRPr>
          </a:p>
          <a:p>
            <a:pPr>
              <a:lnSpc>
                <a:spcPct val="120000"/>
              </a:lnSpc>
              <a:spcBef>
                <a:spcPts val="600"/>
              </a:spcBef>
            </a:pPr>
            <a:endParaRPr lang="nl-NL" noProof="0" dirty="0"/>
          </a:p>
          <a:p>
            <a:pPr>
              <a:lnSpc>
                <a:spcPct val="120000"/>
              </a:lnSpc>
              <a:spcBef>
                <a:spcPts val="600"/>
              </a:spcBef>
            </a:pPr>
            <a:r>
              <a:rPr lang="nl-NL" noProof="0" dirty="0"/>
              <a:t>Europees gezien zijn er op dit moment twee relevante initiatieven qua rapportagestandaarden / richtlijnen.</a:t>
            </a:r>
            <a:endParaRPr lang="nl-NL" noProof="0" dirty="0">
              <a:cs typeface="Calibri"/>
            </a:endParaRPr>
          </a:p>
          <a:p>
            <a:pPr>
              <a:lnSpc>
                <a:spcPct val="120000"/>
              </a:lnSpc>
              <a:spcBef>
                <a:spcPts val="600"/>
              </a:spcBef>
            </a:pPr>
            <a:r>
              <a:rPr lang="nl-NL" noProof="0" dirty="0"/>
              <a:t>De eerste is het initiatief van International Sustainability Standards Board (ISSB). Zij ontwikkelen een baseline van eisen waaraan de toelichtingen (rapportages) op het gebied van Sustainability van bepaalde groepen bedrijven aan moeten gaan voldoen. De ISSB is een initiatief van de IFRS foundation. Overigens is ISSB niet algemeen verplicht; het is alleen verplicht als de nationale overheid van een land daartoe verplicht.</a:t>
            </a:r>
          </a:p>
          <a:p>
            <a:pPr>
              <a:lnSpc>
                <a:spcPct val="120000"/>
              </a:lnSpc>
              <a:spcBef>
                <a:spcPts val="600"/>
              </a:spcBef>
            </a:pPr>
            <a:r>
              <a:rPr lang="nl-NL" noProof="0" dirty="0"/>
              <a:t>De tweede is het Corporate Sustainability Reporting Directive (CSRD). Deze richtlijn is door de Europese Commissie goedgekeurd. Deze richtlijn gaat stapsgewijs van kracht worden voor steeds meer bedrijven. Eerst voor de grootste bedrijven, en uiteindelijk ook voor beursgenoteerde MKB-bedrijven.</a:t>
            </a:r>
          </a:p>
        </p:txBody>
      </p:sp>
      <p:sp>
        <p:nvSpPr>
          <p:cNvPr id="4" name="Tijdelijke aanduiding voor dianummer 3"/>
          <p:cNvSpPr>
            <a:spLocks noGrp="1"/>
          </p:cNvSpPr>
          <p:nvPr>
            <p:ph type="sldNum" sz="quarter" idx="5"/>
          </p:nvPr>
        </p:nvSpPr>
        <p:spPr/>
        <p:txBody>
          <a:bodyPr/>
          <a:lstStyle/>
          <a:p>
            <a:fld id="{67DEA9C6-23A3-433B-90BA-963EE794F188}" type="slidenum">
              <a:rPr lang="nl-NL"/>
              <a:t>9</a:t>
            </a:fld>
            <a:endParaRPr lang="nl-NL"/>
          </a:p>
        </p:txBody>
      </p:sp>
    </p:spTree>
    <p:extLst>
      <p:ext uri="{BB962C8B-B14F-4D97-AF65-F5344CB8AC3E}">
        <p14:creationId xmlns:p14="http://schemas.microsoft.com/office/powerpoint/2010/main" val="284917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000"/>
              </a:spcBef>
              <a:spcAft>
                <a:spcPts val="800"/>
              </a:spcAft>
            </a:pPr>
            <a:r>
              <a:rPr lang="nl-NL" noProof="0" dirty="0"/>
              <a:t>Het is voor veel bedrijven moeilijk om zich daadwerkelijk te onderscheiden op het gebied van duurzaamheid. Het is tegelijkertijd vrij eenvoudig om een duurzame campagne te voeren; het zogenaamde greenwashing. Data om duurzaamheid aan te tonen is onvoldoende betrouwbaar. Er was een sterke behoefte om een generieke rapportage op het gebied van duurzaamheid te ontwikkelen. In april 2021 heeft de Europese Commissie de Corporate Sustainability Reporting Directive (CSRD) aangenomen. Grote beursgenoteerde bedrijven zijn vanaf boekjaren 2024 &amp; 2025 (gefaseerde invoer) verplicht om op een aantal niet-financiële punten te rapporteren. Bedrijven rapporteren niet alleen over de impact van het eigen productieproces, maar over die van de gehele productieketen en het gebruik van de producten die ze leveren. Het implementeren van de CSRD heeft ook impact op het testproces. </a:t>
            </a:r>
            <a:endParaRPr lang="nl-NL" noProof="0" dirty="0">
              <a:cs typeface="Calibri"/>
            </a:endParaRPr>
          </a:p>
          <a:p>
            <a:pPr marL="342900" indent="-342900">
              <a:lnSpc>
                <a:spcPct val="107000"/>
              </a:lnSpc>
              <a:spcBef>
                <a:spcPts val="1000"/>
              </a:spcBef>
              <a:buFont typeface="Symbol,Sans-Serif"/>
              <a:buChar char=""/>
            </a:pPr>
            <a:r>
              <a:rPr lang="nl-NL" noProof="0" dirty="0"/>
              <a:t>Andere stakeholders die eisen stellen.</a:t>
            </a:r>
            <a:endParaRPr lang="nl-NL" noProof="0" dirty="0">
              <a:cs typeface="Calibri"/>
            </a:endParaRPr>
          </a:p>
          <a:p>
            <a:pPr marL="342900" indent="-342900">
              <a:lnSpc>
                <a:spcPct val="107000"/>
              </a:lnSpc>
              <a:spcBef>
                <a:spcPts val="1000"/>
              </a:spcBef>
              <a:buFont typeface="Symbol,Sans-Serif"/>
              <a:buChar char=""/>
            </a:pPr>
            <a:r>
              <a:rPr lang="nl-NL" noProof="0" dirty="0"/>
              <a:t>Requirements en acceptatiecriteria met betrekking tot duurzaamheid.</a:t>
            </a:r>
            <a:endParaRPr lang="nl-NL" noProof="0" dirty="0">
              <a:cs typeface="Calibri"/>
            </a:endParaRPr>
          </a:p>
          <a:p>
            <a:pPr marL="342900" indent="-342900">
              <a:lnSpc>
                <a:spcPct val="107000"/>
              </a:lnSpc>
              <a:spcBef>
                <a:spcPts val="1000"/>
              </a:spcBef>
              <a:buFont typeface="Symbol,Sans-Serif"/>
              <a:buChar char=""/>
            </a:pPr>
            <a:r>
              <a:rPr lang="nl-NL" noProof="0" dirty="0"/>
              <a:t>Nieuwe productrisico’s met betrekking tot duurzaamheid en de te realiseren doelstellingen.</a:t>
            </a:r>
            <a:endParaRPr lang="nl-NL" noProof="0" dirty="0">
              <a:cs typeface="Calibri"/>
            </a:endParaRPr>
          </a:p>
          <a:p>
            <a:pPr marL="342900" indent="-342900">
              <a:lnSpc>
                <a:spcPct val="107000"/>
              </a:lnSpc>
              <a:spcBef>
                <a:spcPts val="1000"/>
              </a:spcBef>
              <a:spcAft>
                <a:spcPts val="800"/>
              </a:spcAft>
              <a:buFont typeface="Symbol,Sans-Serif"/>
              <a:buChar char=""/>
            </a:pPr>
            <a:r>
              <a:rPr lang="nl-NL" noProof="0" dirty="0"/>
              <a:t>Het aantoonbaar maken van het duurzaam ontwikkelen, beheren en gebruiken van software</a:t>
            </a:r>
          </a:p>
        </p:txBody>
      </p:sp>
      <p:sp>
        <p:nvSpPr>
          <p:cNvPr id="4" name="Slide Number Placeholder 3"/>
          <p:cNvSpPr>
            <a:spLocks noGrp="1"/>
          </p:cNvSpPr>
          <p:nvPr>
            <p:ph type="sldNum" sz="quarter" idx="5"/>
          </p:nvPr>
        </p:nvSpPr>
        <p:spPr/>
        <p:txBody>
          <a:bodyPr/>
          <a:lstStyle/>
          <a:p>
            <a:fld id="{67DEA9C6-23A3-433B-90BA-963EE794F188}" type="slidenum">
              <a:rPr lang="en-US"/>
              <a:t>10</a:t>
            </a:fld>
            <a:endParaRPr lang="en-US"/>
          </a:p>
        </p:txBody>
      </p:sp>
    </p:spTree>
    <p:extLst>
      <p:ext uri="{BB962C8B-B14F-4D97-AF65-F5344CB8AC3E}">
        <p14:creationId xmlns:p14="http://schemas.microsoft.com/office/powerpoint/2010/main" val="405692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nl-NL" noProof="0" dirty="0"/>
              <a:t>Net als bij consumenten, vergeten veel ondernemers ook vaak hun keten;</a:t>
            </a:r>
            <a:endParaRPr lang="nl-NL" noProof="0" dirty="0">
              <a:cs typeface="Calibri"/>
            </a:endParaRPr>
          </a:p>
          <a:p>
            <a:pPr marL="0" indent="0">
              <a:buFont typeface="Arial"/>
              <a:buNone/>
            </a:pPr>
            <a:r>
              <a:rPr lang="nl-NL" noProof="0" dirty="0"/>
              <a:t>Terwijl de impact van de keten van de ondernemer vaak erg relevant is. En geldverstrekkers vinden de keten ook steeds relevanter;</a:t>
            </a:r>
          </a:p>
          <a:p>
            <a:pPr marL="285750" indent="-285750">
              <a:buFont typeface="Arial"/>
              <a:buChar char="•"/>
            </a:pPr>
            <a:endParaRPr lang="nl-NL" noProof="0" dirty="0"/>
          </a:p>
          <a:p>
            <a:pPr marL="0" indent="0">
              <a:buFont typeface="Arial"/>
              <a:buNone/>
            </a:pPr>
            <a:r>
              <a:rPr lang="nl-NL" noProof="0" dirty="0"/>
              <a:t>Ook richtlijnen rondom Sustainability rapporteren vinden de keten steeds relevanter. Dit is met name goed zichtbaar in de richtlijn Corporate Sustainability Reporting Directive (CSRD). Via deze richtlijn worden steeds meer bedrijven verplicht om gedetailleerde ESG informatie te rapporteren; </a:t>
            </a:r>
          </a:p>
          <a:p>
            <a:pPr marL="0" indent="0">
              <a:buFont typeface="Arial"/>
              <a:buNone/>
            </a:pPr>
            <a:endParaRPr lang="nl-NL" noProof="0" dirty="0"/>
          </a:p>
          <a:p>
            <a:pPr marL="0" indent="0">
              <a:buFont typeface="Arial"/>
              <a:buNone/>
            </a:pPr>
            <a:r>
              <a:rPr lang="nl-NL" noProof="0" dirty="0"/>
              <a:t>Innovatief is dat deze richtlijn zich richt op scope 1, 2 en 3. Scope 3 is een aanscherping t.o.v. de voorganger van CSRD, en ten opzichte van een aantal andere richtlijnen. Scope 1 t/m 3 hebben betrekking op uitstoot.</a:t>
            </a:r>
          </a:p>
          <a:p>
            <a:pPr lvl="1">
              <a:buFont typeface="Arial"/>
              <a:buChar char="•"/>
            </a:pPr>
            <a:r>
              <a:rPr lang="nl-NL" noProof="0" dirty="0"/>
              <a:t>Scope 1: dit betreft uitstoot waar het bedrijf direct invloed op heeft;</a:t>
            </a:r>
          </a:p>
          <a:p>
            <a:pPr lvl="1">
              <a:buFont typeface="Arial"/>
              <a:buChar char="•"/>
            </a:pPr>
            <a:r>
              <a:rPr lang="nl-NL" noProof="0" dirty="0"/>
              <a:t>Scope 2: dit betreft uitstoot van de faciliteiten waar het bedrijf zijn energie vandaan haalt (dus indirect);</a:t>
            </a:r>
          </a:p>
          <a:p>
            <a:pPr lvl="1">
              <a:buFont typeface="Arial"/>
              <a:buChar char="•"/>
            </a:pPr>
            <a:r>
              <a:rPr lang="nl-NL" noProof="0" dirty="0"/>
              <a:t>Scope 3: alle indirecte uitstoot van het bedrijf, upstream en downstream in de waardeketen. Bijvoorbeeld door leveranciers en klanten. Scope 3 heeft een significant aandeel in de totale uitstoot. Maar is wel vaak buiten zicht, net als dat voor consumenten de productie etc. &amp; de gevolgen voor de planeet vaak buiten zicht zijn.</a:t>
            </a:r>
          </a:p>
          <a:p>
            <a:pPr marL="0" indent="0">
              <a:buFont typeface="Arial"/>
              <a:buNone/>
            </a:pPr>
            <a:endParaRPr lang="nl-NL" noProof="0" dirty="0"/>
          </a:p>
          <a:p>
            <a:pPr marL="0" indent="0">
              <a:buFont typeface="Arial"/>
              <a:buNone/>
            </a:pPr>
            <a:r>
              <a:rPr lang="nl-NL" noProof="0" dirty="0"/>
              <a:t>De gedachte achter het in kaart brengen van scope 3 emissie, is dat meer data hierover andere keuzes bevordert van zowel het bedrijf zelf, als zijn stakeholders (bijvoorbeeld investeerders).</a:t>
            </a:r>
          </a:p>
          <a:p>
            <a:endParaRPr lang="nl-NL" noProof="0" dirty="0"/>
          </a:p>
          <a:p>
            <a:endParaRPr lang="nl-NL" noProof="0" dirty="0">
              <a:cs typeface="Calibri"/>
            </a:endParaRPr>
          </a:p>
        </p:txBody>
      </p:sp>
      <p:sp>
        <p:nvSpPr>
          <p:cNvPr id="4" name="Slide Number Placeholder 3"/>
          <p:cNvSpPr>
            <a:spLocks noGrp="1"/>
          </p:cNvSpPr>
          <p:nvPr>
            <p:ph type="sldNum" sz="quarter" idx="5"/>
          </p:nvPr>
        </p:nvSpPr>
        <p:spPr/>
        <p:txBody>
          <a:bodyPr/>
          <a:lstStyle/>
          <a:p>
            <a:fld id="{67DEA9C6-23A3-433B-90BA-963EE794F188}" type="slidenum">
              <a:rPr lang="en-GB"/>
              <a:t>11</a:t>
            </a:fld>
            <a:endParaRPr lang="en-GB"/>
          </a:p>
        </p:txBody>
      </p:sp>
    </p:spTree>
    <p:extLst>
      <p:ext uri="{BB962C8B-B14F-4D97-AF65-F5344CB8AC3E}">
        <p14:creationId xmlns:p14="http://schemas.microsoft.com/office/powerpoint/2010/main" val="241555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390177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71214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6638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4208678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2072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362129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341193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80777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34030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46CE7D5-CF57-46EF-B807-FDD0502418D4}"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383029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381284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09/10/2023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102254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32405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359310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46CE7D5-CF57-46EF-B807-FDD0502418D4}"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284241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46CE7D5-CF57-46EF-B807-FDD0502418D4}"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‹nr.›</a:t>
            </a:fld>
            <a:endParaRPr lang="en-GB"/>
          </a:p>
        </p:txBody>
      </p:sp>
    </p:spTree>
    <p:extLst>
      <p:ext uri="{BB962C8B-B14F-4D97-AF65-F5344CB8AC3E}">
        <p14:creationId xmlns:p14="http://schemas.microsoft.com/office/powerpoint/2010/main" val="91935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GB" smtClean="0"/>
              <a:t>09/10/2023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GB" smtClean="0"/>
              <a:t>‹nr.›</a:t>
            </a:fld>
            <a:endParaRPr lang="en-GB"/>
          </a:p>
        </p:txBody>
      </p:sp>
    </p:spTree>
    <p:extLst>
      <p:ext uri="{BB962C8B-B14F-4D97-AF65-F5344CB8AC3E}">
        <p14:creationId xmlns:p14="http://schemas.microsoft.com/office/powerpoint/2010/main" val="6311679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rovisioneronline.com/articles/99510-sustainability-questions-a-company-should-be-able-to-answer" TargetMode="External"/><Relationship Id="rId2" Type="http://schemas.openxmlformats.org/officeDocument/2006/relationships/hyperlink" Target="https://www.groene.nl/artikel/een-placebo-als-alibi" TargetMode="External"/><Relationship Id="rId1" Type="http://schemas.openxmlformats.org/officeDocument/2006/relationships/slideLayout" Target="../slideLayouts/slideLayout2.xml"/><Relationship Id="rId5" Type="http://schemas.openxmlformats.org/officeDocument/2006/relationships/hyperlink" Target="https://plana.earth/academy/csrd-corporate-sustainability-reporting-directive#:~:text=The%20Corporate%20Sustainability%20Reporting%20Directive%20%28CSRD%29%20is%20the,and%20other%20stakeholders%20evaluate%20large%20companies%27%20non-financial%20performance." TargetMode="External"/><Relationship Id="rId4" Type="http://schemas.openxmlformats.org/officeDocument/2006/relationships/hyperlink" Target="https://www.computable.nl/artikel/nieuws/awards-nieuws/7519526/1853296/dit-zijn-de-10-meest-duurzame-technologieen.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a:cs typeface="Calibri Light"/>
              </a:rPr>
              <a:t>Sustainability</a:t>
            </a:r>
            <a:endParaRPr lang="nl-NL" dirty="0"/>
          </a:p>
        </p:txBody>
      </p:sp>
      <p:sp>
        <p:nvSpPr>
          <p:cNvPr id="3" name="Subtitle 2"/>
          <p:cNvSpPr>
            <a:spLocks noGrp="1"/>
          </p:cNvSpPr>
          <p:nvPr>
            <p:ph type="subTitle" idx="1"/>
          </p:nvPr>
        </p:nvSpPr>
        <p:spPr/>
        <p:txBody>
          <a:bodyPr vert="horz" lIns="91440" tIns="45720" rIns="91440" bIns="45720" rtlCol="0" anchor="t">
            <a:normAutofit/>
          </a:bodyPr>
          <a:lstStyle/>
          <a:p>
            <a:r>
              <a:rPr lang="nl-NL" dirty="0">
                <a:cs typeface="Calibri"/>
              </a:rPr>
              <a:t>Toolkit</a:t>
            </a:r>
          </a:p>
          <a:p>
            <a:r>
              <a:rPr lang="nl-NL" dirty="0">
                <a:cs typeface="Calibri"/>
              </a:rPr>
              <a:t>Email: sustainability@testnet.org </a:t>
            </a:r>
            <a:endParaRPr lang="nl-NL" dirty="0"/>
          </a:p>
        </p:txBody>
      </p:sp>
      <p:sp>
        <p:nvSpPr>
          <p:cNvPr id="4" name="Tekstvak 3">
            <a:extLst>
              <a:ext uri="{FF2B5EF4-FFF2-40B4-BE49-F238E27FC236}">
                <a16:creationId xmlns:a16="http://schemas.microsoft.com/office/drawing/2014/main" id="{9A8535B4-5D24-16FA-5D8B-C95DC65D3C95}"/>
              </a:ext>
            </a:extLst>
          </p:cNvPr>
          <p:cNvSpPr txBox="1"/>
          <p:nvPr/>
        </p:nvSpPr>
        <p:spPr>
          <a:xfrm>
            <a:off x="279133" y="5535097"/>
            <a:ext cx="7591879" cy="1169551"/>
          </a:xfrm>
          <a:prstGeom prst="rect">
            <a:avLst/>
          </a:prstGeom>
          <a:noFill/>
        </p:spPr>
        <p:txBody>
          <a:bodyPr wrap="square" lIns="91440" tIns="45720" rIns="91440" bIns="45720" rtlCol="0" anchor="t">
            <a:spAutoFit/>
          </a:bodyPr>
          <a:lstStyle/>
          <a:p>
            <a:r>
              <a:rPr lang="nl-NL" sz="1400" i="1" dirty="0"/>
              <a:t>Disclaimer:</a:t>
            </a:r>
          </a:p>
          <a:p>
            <a:r>
              <a:rPr lang="nl-NL" sz="1400" i="1" dirty="0"/>
              <a:t>Dit document bevat de gezamenlijke kennis en ervaring van de leden van de werkgroep. </a:t>
            </a:r>
          </a:p>
          <a:p>
            <a:r>
              <a:rPr lang="nl-NL" sz="1400" i="1" dirty="0"/>
              <a:t>Het is een momentopname en niet de ultieme en complete waarheid. </a:t>
            </a:r>
          </a:p>
          <a:p>
            <a:r>
              <a:rPr lang="nl-NL" sz="1400" i="1" dirty="0"/>
              <a:t>Maar wij vertrouwen er op dat het desondanks een bruikbare basis is voor iedereen die zich in het onderwerp Sustainability in combinatie met kwaliteit en testen wil verdiepen.</a:t>
            </a:r>
          </a:p>
        </p:txBody>
      </p:sp>
      <p:sp>
        <p:nvSpPr>
          <p:cNvPr id="5" name="Tekstvak 4">
            <a:extLst>
              <a:ext uri="{FF2B5EF4-FFF2-40B4-BE49-F238E27FC236}">
                <a16:creationId xmlns:a16="http://schemas.microsoft.com/office/drawing/2014/main" id="{9EF27A94-47DC-0739-4553-F12B02BE7DD7}"/>
              </a:ext>
            </a:extLst>
          </p:cNvPr>
          <p:cNvSpPr txBox="1"/>
          <p:nvPr/>
        </p:nvSpPr>
        <p:spPr>
          <a:xfrm>
            <a:off x="10511521" y="6474301"/>
            <a:ext cx="1401346" cy="307777"/>
          </a:xfrm>
          <a:prstGeom prst="rect">
            <a:avLst/>
          </a:prstGeom>
          <a:noFill/>
        </p:spPr>
        <p:txBody>
          <a:bodyPr wrap="none" rtlCol="0">
            <a:spAutoFit/>
          </a:bodyPr>
          <a:lstStyle/>
          <a:p>
            <a:r>
              <a:rPr lang="nl-NL" sz="1400" dirty="0"/>
              <a:t>© TestNet 2023</a:t>
            </a:r>
          </a:p>
        </p:txBody>
      </p:sp>
      <p:pic>
        <p:nvPicPr>
          <p:cNvPr id="11" name="Afbeelding 10">
            <a:extLst>
              <a:ext uri="{FF2B5EF4-FFF2-40B4-BE49-F238E27FC236}">
                <a16:creationId xmlns:a16="http://schemas.microsoft.com/office/drawing/2014/main" id="{C0A4FFEF-A3B7-0755-4066-7E596739E3D8}"/>
              </a:ext>
            </a:extLst>
          </p:cNvPr>
          <p:cNvPicPr>
            <a:picLocks noChangeAspect="1"/>
          </p:cNvPicPr>
          <p:nvPr/>
        </p:nvPicPr>
        <p:blipFill>
          <a:blip r:embed="rId3"/>
          <a:stretch>
            <a:fillRect/>
          </a:stretch>
        </p:blipFill>
        <p:spPr>
          <a:xfrm>
            <a:off x="1335842" y="153352"/>
            <a:ext cx="2857500" cy="1247775"/>
          </a:xfrm>
          <a:prstGeom prst="rect">
            <a:avLst/>
          </a:prstGeom>
        </p:spPr>
      </p:pic>
      <p:sp>
        <p:nvSpPr>
          <p:cNvPr id="12" name="Tekstvak 11">
            <a:extLst>
              <a:ext uri="{FF2B5EF4-FFF2-40B4-BE49-F238E27FC236}">
                <a16:creationId xmlns:a16="http://schemas.microsoft.com/office/drawing/2014/main" id="{673745A0-5F5B-6B83-63C7-7D674983819B}"/>
              </a:ext>
            </a:extLst>
          </p:cNvPr>
          <p:cNvSpPr txBox="1"/>
          <p:nvPr/>
        </p:nvSpPr>
        <p:spPr>
          <a:xfrm>
            <a:off x="1335842" y="1401127"/>
            <a:ext cx="2857500" cy="369332"/>
          </a:xfrm>
          <a:prstGeom prst="rect">
            <a:avLst/>
          </a:prstGeom>
          <a:noFill/>
        </p:spPr>
        <p:txBody>
          <a:bodyPr wrap="square" rtlCol="0">
            <a:spAutoFit/>
          </a:bodyPr>
          <a:lstStyle/>
          <a:p>
            <a:r>
              <a:rPr lang="nl-NL" dirty="0"/>
              <a:t>Werkgroep Sustainability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C1412-D77B-67A8-FC13-713627C42494}"/>
              </a:ext>
            </a:extLst>
          </p:cNvPr>
          <p:cNvSpPr>
            <a:spLocks noGrp="1"/>
          </p:cNvSpPr>
          <p:nvPr>
            <p:ph type="title"/>
          </p:nvPr>
        </p:nvSpPr>
        <p:spPr/>
        <p:txBody>
          <a:bodyPr/>
          <a:lstStyle/>
          <a:p>
            <a:r>
              <a:rPr lang="nl-NL" dirty="0"/>
              <a:t>Corporate Sustainability Reporting Directive (CS</a:t>
            </a:r>
            <a:r>
              <a:rPr lang="nl-NL" dirty="0">
                <a:cs typeface="Calibri Light"/>
              </a:rPr>
              <a:t>RD)</a:t>
            </a:r>
          </a:p>
        </p:txBody>
      </p:sp>
      <p:sp>
        <p:nvSpPr>
          <p:cNvPr id="3" name="Tijdelijke aanduiding voor inhoud 2">
            <a:extLst>
              <a:ext uri="{FF2B5EF4-FFF2-40B4-BE49-F238E27FC236}">
                <a16:creationId xmlns:a16="http://schemas.microsoft.com/office/drawing/2014/main" id="{89E0F42A-1E53-3A5F-D50B-B02C3EE0D0C0}"/>
              </a:ext>
            </a:extLst>
          </p:cNvPr>
          <p:cNvSpPr>
            <a:spLocks noGrp="1"/>
          </p:cNvSpPr>
          <p:nvPr>
            <p:ph idx="1"/>
          </p:nvPr>
        </p:nvSpPr>
        <p:spPr/>
        <p:txBody>
          <a:bodyPr vert="horz" lIns="91440" tIns="45720" rIns="91440" bIns="45720" rtlCol="0" anchor="t">
            <a:normAutofit fontScale="55000" lnSpcReduction="20000"/>
          </a:bodyPr>
          <a:lstStyle/>
          <a:p>
            <a:pPr marL="0" indent="0">
              <a:lnSpc>
                <a:spcPct val="107000"/>
              </a:lnSpc>
              <a:spcAft>
                <a:spcPts val="800"/>
              </a:spcAft>
              <a:buNone/>
            </a:pPr>
            <a:r>
              <a:rPr lang="nl-NL" sz="2900" dirty="0">
                <a:ea typeface="Calibri"/>
                <a:cs typeface="Calibri"/>
              </a:rPr>
              <a:t>In april 2021 heeft de Europese Commissie de Corporate Sustainability Reporting Directive (CSRD) aangenomen. Grote beursgenoteerde bedrijven zijn vanaf boekjaren 2024 &amp; 2025 (gefaseerde invoer) verplicht om op een aantal niet-financiële punten te rapporteren. </a:t>
            </a:r>
          </a:p>
          <a:p>
            <a:pPr marL="0" indent="0">
              <a:lnSpc>
                <a:spcPct val="107000"/>
              </a:lnSpc>
              <a:spcAft>
                <a:spcPts val="800"/>
              </a:spcAft>
              <a:buNone/>
            </a:pPr>
            <a:r>
              <a:rPr lang="nl-NL" sz="2900" dirty="0">
                <a:ea typeface="Calibri"/>
                <a:cs typeface="Calibri"/>
              </a:rPr>
              <a:t>Bedrijven rapporteren bij bepaalde onderwerpen over de gehele productieketen. </a:t>
            </a:r>
          </a:p>
          <a:p>
            <a:pPr marL="0" indent="0">
              <a:lnSpc>
                <a:spcPct val="107000"/>
              </a:lnSpc>
              <a:spcAft>
                <a:spcPts val="800"/>
              </a:spcAft>
              <a:buNone/>
            </a:pPr>
            <a:r>
              <a:rPr lang="nl-NL" sz="2900" dirty="0">
                <a:ea typeface="Calibri"/>
                <a:cs typeface="Calibri"/>
              </a:rPr>
              <a:t>Impact van CSRD implementatie op testproces: </a:t>
            </a:r>
          </a:p>
          <a:p>
            <a:pPr lvl="0">
              <a:lnSpc>
                <a:spcPct val="107000"/>
              </a:lnSpc>
              <a:buFont typeface="Wingdings" panose="05000000000000000000" pitchFamily="2" charset="2"/>
              <a:buChar char="Ø"/>
            </a:pPr>
            <a:r>
              <a:rPr lang="nl-NL" sz="2900" dirty="0">
                <a:ea typeface="Calibri"/>
                <a:cs typeface="Calibri"/>
              </a:rPr>
              <a:t>Andere stakeholders die eisen stellen</a:t>
            </a:r>
          </a:p>
          <a:p>
            <a:pPr lvl="0">
              <a:lnSpc>
                <a:spcPct val="107000"/>
              </a:lnSpc>
              <a:buFont typeface="Wingdings" panose="05000000000000000000" pitchFamily="2" charset="2"/>
              <a:buChar char="Ø"/>
            </a:pPr>
            <a:r>
              <a:rPr lang="nl-NL" sz="2900" dirty="0">
                <a:ea typeface="Calibri"/>
                <a:cs typeface="Calibri"/>
              </a:rPr>
              <a:t>Requirements en acceptatiecriteria met betrekking tot duurzaamheid</a:t>
            </a:r>
          </a:p>
          <a:p>
            <a:pPr lvl="0">
              <a:lnSpc>
                <a:spcPct val="107000"/>
              </a:lnSpc>
              <a:buFont typeface="Wingdings" panose="05000000000000000000" pitchFamily="2" charset="2"/>
              <a:buChar char="Ø"/>
            </a:pPr>
            <a:r>
              <a:rPr lang="nl-NL" sz="2900" dirty="0">
                <a:ea typeface="Calibri"/>
                <a:cs typeface="Calibri"/>
              </a:rPr>
              <a:t>Nieuwe productrisico’s met betrekking tot duurzaamheid en de te realiseren doelstellingen</a:t>
            </a:r>
          </a:p>
          <a:p>
            <a:pPr lvl="0">
              <a:lnSpc>
                <a:spcPct val="107000"/>
              </a:lnSpc>
              <a:spcAft>
                <a:spcPts val="800"/>
              </a:spcAft>
              <a:buFont typeface="Wingdings" panose="05000000000000000000" pitchFamily="2" charset="2"/>
              <a:buChar char="Ø"/>
            </a:pPr>
            <a:r>
              <a:rPr lang="nl-NL" sz="2900" dirty="0">
                <a:ea typeface="Calibri"/>
                <a:cs typeface="Calibri"/>
              </a:rPr>
              <a:t>Het aantoonbaar maken van het duurzaam ontwikkelen, beheren en gebruiken van software</a:t>
            </a:r>
          </a:p>
          <a:p>
            <a:endParaRPr lang="nl-NL" dirty="0">
              <a:solidFill>
                <a:srgbClr val="000000"/>
              </a:solidFill>
              <a:latin typeface="Calibri" panose="020F0502020204030204"/>
              <a:cs typeface="Calibri" panose="020F0502020204030204"/>
            </a:endParaRPr>
          </a:p>
        </p:txBody>
      </p:sp>
    </p:spTree>
    <p:extLst>
      <p:ext uri="{BB962C8B-B14F-4D97-AF65-F5344CB8AC3E}">
        <p14:creationId xmlns:p14="http://schemas.microsoft.com/office/powerpoint/2010/main" val="93357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D3E6-5FC5-2B28-96CC-25ECD26E4C49}"/>
              </a:ext>
            </a:extLst>
          </p:cNvPr>
          <p:cNvSpPr>
            <a:spLocks noGrp="1"/>
          </p:cNvSpPr>
          <p:nvPr>
            <p:ph type="title"/>
          </p:nvPr>
        </p:nvSpPr>
        <p:spPr/>
        <p:txBody>
          <a:bodyPr/>
          <a:lstStyle/>
          <a:p>
            <a:r>
              <a:rPr lang="nl-NL" dirty="0">
                <a:cs typeface="Calibri Light"/>
              </a:rPr>
              <a:t>De keten niet vergeten</a:t>
            </a:r>
            <a:endParaRPr lang="nl-NL" dirty="0"/>
          </a:p>
        </p:txBody>
      </p:sp>
      <p:sp>
        <p:nvSpPr>
          <p:cNvPr id="3" name="Content Placeholder 2">
            <a:extLst>
              <a:ext uri="{FF2B5EF4-FFF2-40B4-BE49-F238E27FC236}">
                <a16:creationId xmlns:a16="http://schemas.microsoft.com/office/drawing/2014/main" id="{5FBD0AE9-1980-2FB9-1C18-040803FB9EE7}"/>
              </a:ext>
            </a:extLst>
          </p:cNvPr>
          <p:cNvSpPr>
            <a:spLocks noGrp="1"/>
          </p:cNvSpPr>
          <p:nvPr>
            <p:ph idx="1"/>
          </p:nvPr>
        </p:nvSpPr>
        <p:spPr>
          <a:xfrm>
            <a:off x="838200" y="1825625"/>
            <a:ext cx="10774837" cy="4351338"/>
          </a:xfrm>
        </p:spPr>
        <p:txBody>
          <a:bodyPr vert="horz" lIns="91440" tIns="45720" rIns="91440" bIns="45720" rtlCol="0" anchor="t">
            <a:normAutofit/>
          </a:bodyPr>
          <a:lstStyle/>
          <a:p>
            <a:pPr marL="0" indent="0">
              <a:lnSpc>
                <a:spcPct val="100000"/>
              </a:lnSpc>
              <a:spcBef>
                <a:spcPts val="0"/>
              </a:spcBef>
              <a:buNone/>
            </a:pPr>
            <a:r>
              <a:rPr lang="nl-NL" sz="2000" dirty="0">
                <a:ea typeface="Calibri"/>
                <a:cs typeface="Calibri"/>
              </a:rPr>
              <a:t>Net als bij consumenten, vergeten veel ondernemers ook vaak hun keten, terwijl de impact van de keten van de ondernemer vaak erg relevant is. En geldverstrekkers vinden de keten ook steeds relevanter.</a:t>
            </a:r>
          </a:p>
          <a:p>
            <a:pPr>
              <a:lnSpc>
                <a:spcPct val="100000"/>
              </a:lnSpc>
              <a:spcBef>
                <a:spcPts val="0"/>
              </a:spcBef>
            </a:pPr>
            <a:endParaRPr lang="nl-NL" sz="2000" dirty="0">
              <a:ea typeface="Calibri"/>
              <a:cs typeface="Calibri"/>
            </a:endParaRPr>
          </a:p>
          <a:p>
            <a:pPr marL="0" indent="0">
              <a:lnSpc>
                <a:spcPct val="100000"/>
              </a:lnSpc>
              <a:spcBef>
                <a:spcPts val="0"/>
              </a:spcBef>
              <a:buNone/>
            </a:pPr>
            <a:r>
              <a:rPr lang="nl-NL" sz="2000" dirty="0">
                <a:ea typeface="Calibri"/>
                <a:cs typeface="Calibri"/>
              </a:rPr>
              <a:t>De keten in Corporate Sustainability Reporting Directive (CSRD), bij rapporteren over uitstoot: </a:t>
            </a:r>
          </a:p>
          <a:p>
            <a:pPr>
              <a:spcBef>
                <a:spcPts val="0"/>
              </a:spcBef>
              <a:buFont typeface="Wingdings" panose="05000000000000000000" pitchFamily="2" charset="2"/>
              <a:buChar char="Ø"/>
            </a:pPr>
            <a:r>
              <a:rPr lang="nl-NL" sz="2000" dirty="0">
                <a:ea typeface="Calibri"/>
                <a:cs typeface="Calibri"/>
              </a:rPr>
              <a:t>Scope 1 (direct);</a:t>
            </a:r>
          </a:p>
          <a:p>
            <a:pPr>
              <a:spcBef>
                <a:spcPts val="0"/>
              </a:spcBef>
              <a:buFont typeface="Wingdings" panose="05000000000000000000" pitchFamily="2" charset="2"/>
              <a:buChar char="Ø"/>
            </a:pPr>
            <a:r>
              <a:rPr lang="nl-NL" sz="2000" dirty="0">
                <a:ea typeface="Calibri"/>
                <a:cs typeface="Calibri"/>
              </a:rPr>
              <a:t>Scope 2 (indirect; uitstoot van energievoorzieningen van het bedrijf);</a:t>
            </a:r>
          </a:p>
          <a:p>
            <a:pPr>
              <a:spcBef>
                <a:spcPts val="0"/>
              </a:spcBef>
              <a:buFont typeface="Wingdings" panose="05000000000000000000" pitchFamily="2" charset="2"/>
              <a:buChar char="Ø"/>
            </a:pPr>
            <a:r>
              <a:rPr lang="nl-NL" sz="2000" dirty="0">
                <a:ea typeface="Calibri"/>
                <a:cs typeface="Calibri"/>
              </a:rPr>
              <a:t>Scope 3 (alle uitstoot waar het bedrijf indirect invloed op heeft).</a:t>
            </a:r>
          </a:p>
        </p:txBody>
      </p:sp>
    </p:spTree>
    <p:extLst>
      <p:ext uri="{BB962C8B-B14F-4D97-AF65-F5344CB8AC3E}">
        <p14:creationId xmlns:p14="http://schemas.microsoft.com/office/powerpoint/2010/main" val="131754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B834-E918-D7DF-720E-3726F6CF0FE7}"/>
              </a:ext>
            </a:extLst>
          </p:cNvPr>
          <p:cNvSpPr>
            <a:spLocks noGrp="1"/>
          </p:cNvSpPr>
          <p:nvPr>
            <p:ph type="title"/>
          </p:nvPr>
        </p:nvSpPr>
        <p:spPr>
          <a:xfrm>
            <a:off x="676746" y="609600"/>
            <a:ext cx="3729076" cy="1320800"/>
          </a:xfrm>
        </p:spPr>
        <p:txBody>
          <a:bodyPr vert="horz" lIns="91440" tIns="45720" rIns="91440" bIns="45720" rtlCol="0" anchor="ctr">
            <a:normAutofit/>
          </a:bodyPr>
          <a:lstStyle/>
          <a:p>
            <a:pPr>
              <a:lnSpc>
                <a:spcPct val="90000"/>
              </a:lnSpc>
            </a:pPr>
            <a:r>
              <a:rPr lang="nl-NL" sz="2800" dirty="0"/>
              <a:t>De verborgen impact</a:t>
            </a:r>
            <a:br>
              <a:rPr lang="nl-NL" sz="2800" dirty="0"/>
            </a:br>
            <a:endParaRPr lang="nl-NL" sz="2800" dirty="0"/>
          </a:p>
        </p:txBody>
      </p:sp>
      <p:sp>
        <p:nvSpPr>
          <p:cNvPr id="8" name="TextBox 7">
            <a:extLst>
              <a:ext uri="{FF2B5EF4-FFF2-40B4-BE49-F238E27FC236}">
                <a16:creationId xmlns:a16="http://schemas.microsoft.com/office/drawing/2014/main" id="{3E245094-458A-BF36-4FB4-D1B839855A9A}"/>
              </a:ext>
            </a:extLst>
          </p:cNvPr>
          <p:cNvSpPr txBox="1"/>
          <p:nvPr/>
        </p:nvSpPr>
        <p:spPr>
          <a:xfrm>
            <a:off x="685167" y="2160589"/>
            <a:ext cx="3720916" cy="356073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85750">
              <a:lnSpc>
                <a:spcPct val="90000"/>
              </a:lnSpc>
              <a:spcBef>
                <a:spcPts val="1000"/>
              </a:spcBef>
              <a:buClr>
                <a:schemeClr val="accent1"/>
              </a:buClr>
              <a:buSzPct val="80000"/>
              <a:buFont typeface="Wingdings 3" charset="2"/>
              <a:buChar char=""/>
            </a:pPr>
            <a:r>
              <a:rPr lang="nl-NL" sz="1400" dirty="0">
                <a:solidFill>
                  <a:schemeClr val="tx1">
                    <a:lumMod val="75000"/>
                    <a:lumOff val="25000"/>
                  </a:schemeClr>
                </a:solidFill>
              </a:rPr>
              <a:t>Het plaatje toont de stappen die van belang zijn:</a:t>
            </a:r>
          </a:p>
          <a:p>
            <a:pPr marL="800100" lvl="1" indent="-342900">
              <a:lnSpc>
                <a:spcPct val="90000"/>
              </a:lnSpc>
              <a:spcBef>
                <a:spcPts val="1000"/>
              </a:spcBef>
              <a:buClr>
                <a:schemeClr val="accent1"/>
              </a:buClr>
              <a:buSzPct val="80000"/>
              <a:buFont typeface="Wingdings 3" charset="2"/>
              <a:buChar char=""/>
            </a:pPr>
            <a:r>
              <a:rPr lang="nl-NL" sz="1400" dirty="0">
                <a:solidFill>
                  <a:schemeClr val="tx1">
                    <a:lumMod val="75000"/>
                    <a:lumOff val="25000"/>
                  </a:schemeClr>
                </a:solidFill>
              </a:rPr>
              <a:t>Wat we willen: dit is wat de consument wil;</a:t>
            </a:r>
          </a:p>
          <a:p>
            <a:pPr marL="800100" lvl="1" indent="-342900">
              <a:lnSpc>
                <a:spcPct val="90000"/>
              </a:lnSpc>
              <a:spcBef>
                <a:spcPts val="1000"/>
              </a:spcBef>
              <a:buClr>
                <a:schemeClr val="accent1"/>
              </a:buClr>
              <a:buSzPct val="80000"/>
              <a:buFont typeface="Wingdings 3" charset="2"/>
              <a:buChar char=""/>
            </a:pPr>
            <a:r>
              <a:rPr lang="nl-NL" sz="1400" dirty="0">
                <a:solidFill>
                  <a:schemeClr val="tx1">
                    <a:lumMod val="75000"/>
                    <a:lumOff val="25000"/>
                  </a:schemeClr>
                </a:solidFill>
              </a:rPr>
              <a:t>Wat we daarvoor doen: productie, transport, etc. Vaak buiten ons zicht (want buiten de landsgrenzen);</a:t>
            </a:r>
          </a:p>
          <a:p>
            <a:pPr marL="800100" lvl="1" indent="-342900">
              <a:lnSpc>
                <a:spcPct val="90000"/>
              </a:lnSpc>
              <a:spcBef>
                <a:spcPts val="1000"/>
              </a:spcBef>
              <a:buClr>
                <a:schemeClr val="accent1"/>
              </a:buClr>
              <a:buSzPct val="80000"/>
              <a:buFont typeface="Wingdings 3" charset="2"/>
              <a:buChar char=""/>
            </a:pPr>
            <a:r>
              <a:rPr lang="nl-NL" sz="1400" dirty="0">
                <a:solidFill>
                  <a:schemeClr val="tx1">
                    <a:lumMod val="75000"/>
                    <a:lumOff val="25000"/>
                  </a:schemeClr>
                </a:solidFill>
              </a:rPr>
              <a:t>Gevolgen voor de planeet: schadelijke effecten zijn ook vaak buiten ons zicht;</a:t>
            </a:r>
          </a:p>
          <a:p>
            <a:pPr marL="800100" lvl="1" indent="-342900">
              <a:lnSpc>
                <a:spcPct val="90000"/>
              </a:lnSpc>
              <a:spcBef>
                <a:spcPts val="1000"/>
              </a:spcBef>
              <a:buClr>
                <a:schemeClr val="accent1"/>
              </a:buClr>
              <a:buSzPct val="80000"/>
              <a:buFont typeface="Wingdings 3" charset="2"/>
              <a:buChar char=""/>
            </a:pPr>
            <a:r>
              <a:rPr lang="nl-NL" sz="1400" dirty="0">
                <a:solidFill>
                  <a:schemeClr val="tx1">
                    <a:lumMod val="75000"/>
                    <a:lumOff val="25000"/>
                  </a:schemeClr>
                </a:solidFill>
              </a:rPr>
              <a:t>Gevolgen voor ons: dit is de zichtbare schade aan gezondheid, vrede en veiligheid. </a:t>
            </a:r>
          </a:p>
        </p:txBody>
      </p:sp>
      <p:pic>
        <p:nvPicPr>
          <p:cNvPr id="5" name="Picture 5" descr="Diagram&#10;&#10;Description automatically generated">
            <a:extLst>
              <a:ext uri="{FF2B5EF4-FFF2-40B4-BE49-F238E27FC236}">
                <a16:creationId xmlns:a16="http://schemas.microsoft.com/office/drawing/2014/main" id="{D1E7398D-4CC0-5B30-57C5-D19C88B39D05}"/>
              </a:ext>
            </a:extLst>
          </p:cNvPr>
          <p:cNvPicPr>
            <a:picLocks noGrp="1" noChangeAspect="1"/>
          </p:cNvPicPr>
          <p:nvPr>
            <p:ph idx="1"/>
          </p:nvPr>
        </p:nvPicPr>
        <p:blipFill>
          <a:blip r:embed="rId3"/>
          <a:stretch>
            <a:fillRect/>
          </a:stretch>
        </p:blipFill>
        <p:spPr>
          <a:xfrm>
            <a:off x="5174196" y="632145"/>
            <a:ext cx="3562425" cy="5089178"/>
          </a:xfrm>
          <a:prstGeom prst="rect">
            <a:avLst/>
          </a:prstGeom>
        </p:spPr>
      </p:pic>
      <p:sp>
        <p:nvSpPr>
          <p:cNvPr id="7" name="Content Placeholder 2">
            <a:extLst>
              <a:ext uri="{FF2B5EF4-FFF2-40B4-BE49-F238E27FC236}">
                <a16:creationId xmlns:a16="http://schemas.microsoft.com/office/drawing/2014/main" id="{42B1FB40-201D-0A15-7738-3E44623DF317}"/>
              </a:ext>
            </a:extLst>
          </p:cNvPr>
          <p:cNvSpPr txBox="1">
            <a:spLocks/>
          </p:cNvSpPr>
          <p:nvPr/>
        </p:nvSpPr>
        <p:spPr>
          <a:xfrm>
            <a:off x="838200" y="1825625"/>
            <a:ext cx="749728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cs typeface="Calibri"/>
            </a:endParaRPr>
          </a:p>
        </p:txBody>
      </p:sp>
    </p:spTree>
    <p:extLst>
      <p:ext uri="{BB962C8B-B14F-4D97-AF65-F5344CB8AC3E}">
        <p14:creationId xmlns:p14="http://schemas.microsoft.com/office/powerpoint/2010/main" val="281013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DCB023-B900-0B94-81CC-DA0A85133240}"/>
              </a:ext>
            </a:extLst>
          </p:cNvPr>
          <p:cNvSpPr>
            <a:spLocks noGrp="1"/>
          </p:cNvSpPr>
          <p:nvPr>
            <p:ph type="title"/>
          </p:nvPr>
        </p:nvSpPr>
        <p:spPr>
          <a:xfrm>
            <a:off x="1554120" y="1020871"/>
            <a:ext cx="6960759" cy="2849671"/>
          </a:xfrm>
        </p:spPr>
        <p:txBody>
          <a:bodyPr vert="horz" lIns="91440" tIns="45720" rIns="91440" bIns="45720" rtlCol="0" anchor="b">
            <a:normAutofit fontScale="90000"/>
          </a:bodyPr>
          <a:lstStyle/>
          <a:p>
            <a:r>
              <a:rPr lang="nl-NL" sz="6600" dirty="0">
                <a:solidFill>
                  <a:srgbClr val="FFFFFF"/>
                </a:solidFill>
              </a:rPr>
              <a:t>Relatie Sustainability en Green IT</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71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90ADA-E4C8-CF2D-021A-8B1F4EF28531}"/>
              </a:ext>
            </a:extLst>
          </p:cNvPr>
          <p:cNvSpPr>
            <a:spLocks noGrp="1"/>
          </p:cNvSpPr>
          <p:nvPr>
            <p:ph type="title"/>
          </p:nvPr>
        </p:nvSpPr>
        <p:spPr/>
        <p:txBody>
          <a:bodyPr/>
          <a:lstStyle/>
          <a:p>
            <a:r>
              <a:rPr lang="en-GB" dirty="0"/>
              <a:t>Green IT versus Sustainability</a:t>
            </a:r>
            <a:endParaRPr lang="en-NL" dirty="0"/>
          </a:p>
        </p:txBody>
      </p:sp>
      <p:pic>
        <p:nvPicPr>
          <p:cNvPr id="4" name="Tijdelijke aanduiding voor inhoud 3">
            <a:extLst>
              <a:ext uri="{FF2B5EF4-FFF2-40B4-BE49-F238E27FC236}">
                <a16:creationId xmlns:a16="http://schemas.microsoft.com/office/drawing/2014/main" id="{B939592F-EFD9-2976-999C-C063240DE037}"/>
              </a:ext>
            </a:extLst>
          </p:cNvPr>
          <p:cNvPicPr>
            <a:picLocks noGrp="1" noChangeAspect="1"/>
          </p:cNvPicPr>
          <p:nvPr>
            <p:ph idx="1"/>
          </p:nvPr>
        </p:nvPicPr>
        <p:blipFill>
          <a:blip r:embed="rId3"/>
          <a:stretch>
            <a:fillRect/>
          </a:stretch>
        </p:blipFill>
        <p:spPr>
          <a:xfrm>
            <a:off x="500325" y="1387042"/>
            <a:ext cx="10355934" cy="5094440"/>
          </a:xfrm>
          <a:prstGeom prst="rect">
            <a:avLst/>
          </a:prstGeom>
        </p:spPr>
      </p:pic>
    </p:spTree>
    <p:extLst>
      <p:ext uri="{BB962C8B-B14F-4D97-AF65-F5344CB8AC3E}">
        <p14:creationId xmlns:p14="http://schemas.microsoft.com/office/powerpoint/2010/main" val="376314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4CFC0-6440-47DB-0D72-6E609EDA4DC6}"/>
              </a:ext>
            </a:extLst>
          </p:cNvPr>
          <p:cNvSpPr>
            <a:spLocks noGrp="1"/>
          </p:cNvSpPr>
          <p:nvPr>
            <p:ph type="title"/>
          </p:nvPr>
        </p:nvSpPr>
        <p:spPr/>
        <p:txBody>
          <a:bodyPr/>
          <a:lstStyle/>
          <a:p>
            <a:r>
              <a:rPr lang="nl-NL" dirty="0"/>
              <a:t>Green IT als (enig?) aandachtspunt binnen Sustainability</a:t>
            </a:r>
          </a:p>
        </p:txBody>
      </p:sp>
      <p:sp>
        <p:nvSpPr>
          <p:cNvPr id="3" name="Tijdelijke aanduiding voor inhoud 2">
            <a:extLst>
              <a:ext uri="{FF2B5EF4-FFF2-40B4-BE49-F238E27FC236}">
                <a16:creationId xmlns:a16="http://schemas.microsoft.com/office/drawing/2014/main" id="{C82DD93E-51C5-6EEF-DCDA-BC0CDE4C0DAA}"/>
              </a:ext>
            </a:extLst>
          </p:cNvPr>
          <p:cNvSpPr>
            <a:spLocks noGrp="1"/>
          </p:cNvSpPr>
          <p:nvPr>
            <p:ph idx="1"/>
          </p:nvPr>
        </p:nvSpPr>
        <p:spPr/>
        <p:txBody>
          <a:bodyPr/>
          <a:lstStyle/>
          <a:p>
            <a:pPr>
              <a:buFont typeface="Wingdings" panose="05000000000000000000" pitchFamily="2" charset="2"/>
              <a:buChar char="Ø"/>
            </a:pPr>
            <a:r>
              <a:rPr lang="nl-NL" sz="2000" dirty="0"/>
              <a:t>Veel IT-</a:t>
            </a:r>
            <a:r>
              <a:rPr lang="nl-NL" sz="2000" dirty="0" err="1"/>
              <a:t>ers</a:t>
            </a:r>
            <a:r>
              <a:rPr lang="nl-NL" sz="2000" dirty="0"/>
              <a:t> focussen op het “groener” maken van de IT als zodanig. Op zich is dit niet verkeerd. Maar met het onderscheid tussen “Green IT” en “Sustainability” benadrukken wij dat het bij Sustainability uiteindelijk gaat om de impact op de planeet als geheel. En de balans vinden tussen alle aspecten van duurzaamheid.</a:t>
            </a:r>
            <a:endParaRPr lang="nl-NL" sz="2000" dirty="0">
              <a:cs typeface="Calibri"/>
            </a:endParaRPr>
          </a:p>
          <a:p>
            <a:pPr>
              <a:buFont typeface="Wingdings" panose="05000000000000000000" pitchFamily="2" charset="2"/>
              <a:buChar char="Ø"/>
            </a:pPr>
            <a:r>
              <a:rPr lang="nl-NL" sz="2000" dirty="0"/>
              <a:t>Bedenk hierbij dat soms een “niet-groen” stuk IT een grote bijdrage kan leveren aan de “Sustainability” van een bedrijfsproces en de organisatie als geheel.</a:t>
            </a:r>
            <a:endParaRPr lang="nl-NL" sz="2000" dirty="0">
              <a:cs typeface="Calibri"/>
            </a:endParaRPr>
          </a:p>
          <a:p>
            <a:pPr>
              <a:buFont typeface="Wingdings" panose="05000000000000000000" pitchFamily="2" charset="2"/>
              <a:buChar char="Ø"/>
            </a:pPr>
            <a:r>
              <a:rPr lang="nl-NL" sz="2000" dirty="0"/>
              <a:t>Dus een eenzijdige focus op “green IT” is niet goed. Een focus op “green IT” als onderdeel van de totale “Sustainability” is wat alle betrokkenen samen moeten nastreven.</a:t>
            </a:r>
            <a:endParaRPr lang="nl-NL" sz="2000" dirty="0">
              <a:cs typeface="Calibri"/>
            </a:endParaRPr>
          </a:p>
          <a:p>
            <a:endParaRPr lang="nl-NL" dirty="0"/>
          </a:p>
        </p:txBody>
      </p:sp>
    </p:spTree>
    <p:extLst>
      <p:ext uri="{BB962C8B-B14F-4D97-AF65-F5344CB8AC3E}">
        <p14:creationId xmlns:p14="http://schemas.microsoft.com/office/powerpoint/2010/main" val="174751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1D571-C3F0-EB08-9E39-C2BBDF284877}"/>
              </a:ext>
            </a:extLst>
          </p:cNvPr>
          <p:cNvSpPr>
            <a:spLocks noGrp="1"/>
          </p:cNvSpPr>
          <p:nvPr>
            <p:ph type="title"/>
          </p:nvPr>
        </p:nvSpPr>
        <p:spPr/>
        <p:txBody>
          <a:bodyPr/>
          <a:lstStyle/>
          <a:p>
            <a:r>
              <a:rPr lang="nl-NL" dirty="0"/>
              <a:t>Implementatie van Green IT</a:t>
            </a:r>
          </a:p>
        </p:txBody>
      </p:sp>
      <p:sp>
        <p:nvSpPr>
          <p:cNvPr id="3" name="Tijdelijke aanduiding voor inhoud 2">
            <a:extLst>
              <a:ext uri="{FF2B5EF4-FFF2-40B4-BE49-F238E27FC236}">
                <a16:creationId xmlns:a16="http://schemas.microsoft.com/office/drawing/2014/main" id="{7DB7D06A-DDA2-A2EF-52C7-93210A13776E}"/>
              </a:ext>
            </a:extLst>
          </p:cNvPr>
          <p:cNvSpPr>
            <a:spLocks noGrp="1"/>
          </p:cNvSpPr>
          <p:nvPr>
            <p:ph idx="1"/>
          </p:nvPr>
        </p:nvSpPr>
        <p:spPr/>
        <p:txBody>
          <a:bodyPr>
            <a:normAutofit/>
          </a:bodyPr>
          <a:lstStyle/>
          <a:p>
            <a:pPr marL="0" indent="0">
              <a:lnSpc>
                <a:spcPct val="120000"/>
              </a:lnSpc>
              <a:spcBef>
                <a:spcPts val="0"/>
              </a:spcBef>
              <a:buNone/>
            </a:pPr>
            <a:r>
              <a:rPr lang="nl-NL" sz="2400" dirty="0"/>
              <a:t>Aandachtspunten bij het streven naar Green IT:</a:t>
            </a:r>
          </a:p>
          <a:p>
            <a:pPr>
              <a:lnSpc>
                <a:spcPct val="120000"/>
              </a:lnSpc>
              <a:spcBef>
                <a:spcPts val="0"/>
              </a:spcBef>
              <a:buFont typeface="Wingdings" panose="05000000000000000000" pitchFamily="2" charset="2"/>
              <a:buChar char="Ø"/>
            </a:pPr>
            <a:r>
              <a:rPr lang="nl-NL" sz="2400" dirty="0"/>
              <a:t>Er is een goede business case om te investeren in Green IT</a:t>
            </a:r>
          </a:p>
          <a:p>
            <a:pPr>
              <a:lnSpc>
                <a:spcPct val="120000"/>
              </a:lnSpc>
              <a:spcBef>
                <a:spcPts val="0"/>
              </a:spcBef>
              <a:buFont typeface="Wingdings" panose="05000000000000000000" pitchFamily="2" charset="2"/>
              <a:buChar char="Ø"/>
            </a:pPr>
            <a:r>
              <a:rPr lang="nl-NL" sz="2400" dirty="0"/>
              <a:t>Relatief snel te implementeren en resultaat zichtbaar.</a:t>
            </a:r>
          </a:p>
          <a:p>
            <a:pPr>
              <a:lnSpc>
                <a:spcPct val="120000"/>
              </a:lnSpc>
              <a:spcBef>
                <a:spcPts val="0"/>
              </a:spcBef>
              <a:buFont typeface="Wingdings" panose="05000000000000000000" pitchFamily="2" charset="2"/>
              <a:buChar char="Ø"/>
            </a:pPr>
            <a:r>
              <a:rPr lang="nl-NL" sz="2400" dirty="0"/>
              <a:t>Resultaten zijn meetbaar en goed te kwantificeren</a:t>
            </a:r>
          </a:p>
        </p:txBody>
      </p:sp>
    </p:spTree>
    <p:extLst>
      <p:ext uri="{BB962C8B-B14F-4D97-AF65-F5344CB8AC3E}">
        <p14:creationId xmlns:p14="http://schemas.microsoft.com/office/powerpoint/2010/main" val="141637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680EF-5E6D-3463-7D2B-CF4E614C154F}"/>
              </a:ext>
            </a:extLst>
          </p:cNvPr>
          <p:cNvSpPr>
            <a:spLocks noGrp="1"/>
          </p:cNvSpPr>
          <p:nvPr>
            <p:ph type="title"/>
          </p:nvPr>
        </p:nvSpPr>
        <p:spPr/>
        <p:txBody>
          <a:bodyPr/>
          <a:lstStyle/>
          <a:p>
            <a:r>
              <a:rPr lang="nl-NL" dirty="0"/>
              <a:t>Afwegingen rondom Green IT</a:t>
            </a:r>
            <a:endParaRPr lang="nl-NL" dirty="0">
              <a:cs typeface="Calibri Light"/>
            </a:endParaRPr>
          </a:p>
        </p:txBody>
      </p:sp>
      <p:sp>
        <p:nvSpPr>
          <p:cNvPr id="3" name="Tijdelijke aanduiding voor inhoud 2">
            <a:extLst>
              <a:ext uri="{FF2B5EF4-FFF2-40B4-BE49-F238E27FC236}">
                <a16:creationId xmlns:a16="http://schemas.microsoft.com/office/drawing/2014/main" id="{D95C2F69-6DD6-2600-1425-4C89A1A7D942}"/>
              </a:ext>
            </a:extLst>
          </p:cNvPr>
          <p:cNvSpPr>
            <a:spLocks noGrp="1"/>
          </p:cNvSpPr>
          <p:nvPr>
            <p:ph idx="1"/>
          </p:nvPr>
        </p:nvSpPr>
        <p:spPr/>
        <p:txBody>
          <a:bodyPr vert="horz" lIns="91440" tIns="45720" rIns="91440" bIns="45720" rtlCol="0" anchor="t">
            <a:normAutofit/>
          </a:bodyPr>
          <a:lstStyle/>
          <a:p>
            <a:pPr fontAlgn="base">
              <a:buFont typeface="Wingdings" panose="05000000000000000000" pitchFamily="2" charset="2"/>
              <a:buChar char="Ø"/>
            </a:pPr>
            <a:r>
              <a:rPr lang="nl-NL" sz="2400" dirty="0"/>
              <a:t>Master/</a:t>
            </a:r>
            <a:r>
              <a:rPr lang="nl-NL" sz="2400" dirty="0" err="1"/>
              <a:t>minion</a:t>
            </a:r>
            <a:r>
              <a:rPr lang="nl-NL" sz="2400" dirty="0"/>
              <a:t> configuraties</a:t>
            </a:r>
          </a:p>
          <a:p>
            <a:pPr>
              <a:buFont typeface="Wingdings" panose="05000000000000000000" pitchFamily="2" charset="2"/>
              <a:buChar char="Ø"/>
            </a:pPr>
            <a:r>
              <a:rPr lang="nl-NL" sz="2400" dirty="0" err="1"/>
              <a:t>Gracefull</a:t>
            </a:r>
            <a:r>
              <a:rPr lang="nl-NL" sz="2400" dirty="0"/>
              <a:t> </a:t>
            </a:r>
            <a:r>
              <a:rPr lang="nl-NL" sz="2400" dirty="0" err="1"/>
              <a:t>degradation</a:t>
            </a:r>
            <a:r>
              <a:rPr lang="nl-NL" sz="2400" dirty="0"/>
              <a:t>  </a:t>
            </a:r>
          </a:p>
          <a:p>
            <a:pPr fontAlgn="base">
              <a:buFont typeface="Wingdings" panose="05000000000000000000" pitchFamily="2" charset="2"/>
              <a:buChar char="Ø"/>
            </a:pPr>
            <a:r>
              <a:rPr lang="nl-NL" sz="2400" dirty="0"/>
              <a:t>Trade off snelheid/energie</a:t>
            </a:r>
          </a:p>
          <a:p>
            <a:pPr fontAlgn="base">
              <a:buFont typeface="Wingdings" panose="05000000000000000000" pitchFamily="2" charset="2"/>
              <a:buChar char="Ø"/>
            </a:pPr>
            <a:r>
              <a:rPr lang="nl-NL" sz="2400" dirty="0"/>
              <a:t>Trade off maintenance/energie</a:t>
            </a:r>
          </a:p>
          <a:p>
            <a:pPr>
              <a:buFont typeface="Wingdings" panose="05000000000000000000" pitchFamily="2" charset="2"/>
              <a:buChar char="Ø"/>
            </a:pPr>
            <a:r>
              <a:rPr lang="nl-NL" sz="2400" dirty="0"/>
              <a:t>Security versus energieverbruik  </a:t>
            </a:r>
          </a:p>
          <a:p>
            <a:pPr fontAlgn="base">
              <a:buFont typeface="Wingdings" panose="05000000000000000000" pitchFamily="2" charset="2"/>
              <a:buChar char="Ø"/>
            </a:pPr>
            <a:r>
              <a:rPr lang="nl-NL" sz="2400" dirty="0"/>
              <a:t>Positionering Cloud oplossingen</a:t>
            </a:r>
            <a:endParaRPr lang="nl-NL" dirty="0"/>
          </a:p>
        </p:txBody>
      </p:sp>
    </p:spTree>
    <p:extLst>
      <p:ext uri="{BB962C8B-B14F-4D97-AF65-F5344CB8AC3E}">
        <p14:creationId xmlns:p14="http://schemas.microsoft.com/office/powerpoint/2010/main" val="141364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38E5A-4CB9-3C7F-070C-3DD726B10F15}"/>
              </a:ext>
            </a:extLst>
          </p:cNvPr>
          <p:cNvSpPr>
            <a:spLocks noGrp="1"/>
          </p:cNvSpPr>
          <p:nvPr>
            <p:ph type="title"/>
          </p:nvPr>
        </p:nvSpPr>
        <p:spPr/>
        <p:txBody>
          <a:bodyPr/>
          <a:lstStyle/>
          <a:p>
            <a:r>
              <a:rPr lang="nl-NL" dirty="0"/>
              <a:t>Primaire attributen voor GREEN IT (efficiëntie)</a:t>
            </a:r>
          </a:p>
        </p:txBody>
      </p:sp>
      <p:sp>
        <p:nvSpPr>
          <p:cNvPr id="3" name="Tijdelijke aanduiding voor inhoud 2">
            <a:extLst>
              <a:ext uri="{FF2B5EF4-FFF2-40B4-BE49-F238E27FC236}">
                <a16:creationId xmlns:a16="http://schemas.microsoft.com/office/drawing/2014/main" id="{2A888755-21E3-2C52-9CB4-EE240885AA0C}"/>
              </a:ext>
            </a:extLst>
          </p:cNvPr>
          <p:cNvSpPr>
            <a:spLocks noGrp="1"/>
          </p:cNvSpPr>
          <p:nvPr>
            <p:ph idx="1"/>
          </p:nvPr>
        </p:nvSpPr>
        <p:spPr/>
        <p:txBody>
          <a:bodyPr vert="horz" lIns="91440" tIns="45720" rIns="91440" bIns="45720" rtlCol="0" anchor="t">
            <a:normAutofit/>
          </a:bodyPr>
          <a:lstStyle/>
          <a:p>
            <a:pPr fontAlgn="base">
              <a:buFont typeface="Wingdings" panose="05000000000000000000" pitchFamily="2" charset="2"/>
              <a:buChar char="Ø"/>
            </a:pPr>
            <a:r>
              <a:rPr lang="nl-NL" sz="2400" dirty="0"/>
              <a:t>Energieverbruik</a:t>
            </a:r>
          </a:p>
          <a:p>
            <a:pPr>
              <a:buFont typeface="Wingdings" panose="05000000000000000000" pitchFamily="2" charset="2"/>
              <a:buChar char="Ø"/>
            </a:pPr>
            <a:r>
              <a:rPr lang="nl-NL" sz="2400" dirty="0"/>
              <a:t>CPU-gebruik  </a:t>
            </a:r>
          </a:p>
          <a:p>
            <a:pPr>
              <a:buFont typeface="Wingdings" panose="05000000000000000000" pitchFamily="2" charset="2"/>
              <a:buChar char="Ø"/>
            </a:pPr>
            <a:r>
              <a:rPr lang="nl-NL" sz="2400" dirty="0"/>
              <a:t>Geheugenverbruik</a:t>
            </a:r>
          </a:p>
          <a:p>
            <a:pPr>
              <a:buFont typeface="Wingdings" panose="05000000000000000000" pitchFamily="2" charset="2"/>
              <a:buChar char="Ø"/>
            </a:pPr>
            <a:r>
              <a:rPr lang="nl-NL" sz="2400" dirty="0"/>
              <a:t>Opslag (lees/schrijf/grootte)</a:t>
            </a:r>
          </a:p>
          <a:p>
            <a:pPr>
              <a:buFont typeface="Wingdings" panose="05000000000000000000" pitchFamily="2" charset="2"/>
              <a:buChar char="Ø"/>
            </a:pPr>
            <a:r>
              <a:rPr lang="nl-NL" sz="2400" dirty="0"/>
              <a:t>Communicatie</a:t>
            </a:r>
          </a:p>
        </p:txBody>
      </p:sp>
    </p:spTree>
    <p:extLst>
      <p:ext uri="{BB962C8B-B14F-4D97-AF65-F5344CB8AC3E}">
        <p14:creationId xmlns:p14="http://schemas.microsoft.com/office/powerpoint/2010/main" val="88327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B9FD7-3062-6CF7-E18D-4A300E5AC3A0}"/>
              </a:ext>
            </a:extLst>
          </p:cNvPr>
          <p:cNvSpPr>
            <a:spLocks noGrp="1"/>
          </p:cNvSpPr>
          <p:nvPr>
            <p:ph type="title"/>
          </p:nvPr>
        </p:nvSpPr>
        <p:spPr/>
        <p:txBody>
          <a:bodyPr/>
          <a:lstStyle/>
          <a:p>
            <a:r>
              <a:rPr lang="nl-NL" dirty="0"/>
              <a:t>Aspecten Sustainability/Green IT die niet over efficiëntie gaan </a:t>
            </a:r>
          </a:p>
        </p:txBody>
      </p:sp>
      <p:sp>
        <p:nvSpPr>
          <p:cNvPr id="3" name="Tijdelijke aanduiding voor inhoud 2">
            <a:extLst>
              <a:ext uri="{FF2B5EF4-FFF2-40B4-BE49-F238E27FC236}">
                <a16:creationId xmlns:a16="http://schemas.microsoft.com/office/drawing/2014/main" id="{EA524569-91F9-35D7-437D-F8EAE944A2C8}"/>
              </a:ext>
            </a:extLst>
          </p:cNvPr>
          <p:cNvSpPr>
            <a:spLocks noGrp="1"/>
          </p:cNvSpPr>
          <p:nvPr>
            <p:ph idx="1"/>
          </p:nvPr>
        </p:nvSpPr>
        <p:spPr/>
        <p:txBody>
          <a:bodyPr vert="horz" lIns="91440" tIns="45720" rIns="91440" bIns="45720" rtlCol="0" anchor="t">
            <a:normAutofit/>
          </a:bodyPr>
          <a:lstStyle/>
          <a:p>
            <a:pPr fontAlgn="base">
              <a:buFont typeface="Wingdings" panose="05000000000000000000" pitchFamily="2" charset="2"/>
              <a:buChar char="Ø"/>
            </a:pPr>
            <a:r>
              <a:rPr lang="nl-NL" sz="2400" dirty="0"/>
              <a:t>Piekbelasting </a:t>
            </a:r>
          </a:p>
          <a:p>
            <a:pPr fontAlgn="base">
              <a:buFont typeface="Wingdings" panose="05000000000000000000" pitchFamily="2" charset="2"/>
              <a:buChar char="Ø"/>
            </a:pPr>
            <a:r>
              <a:rPr lang="nl-NL" sz="2400" dirty="0"/>
              <a:t>#cores</a:t>
            </a:r>
          </a:p>
          <a:p>
            <a:pPr fontAlgn="base">
              <a:buFont typeface="Wingdings" panose="05000000000000000000" pitchFamily="2" charset="2"/>
              <a:buChar char="Ø"/>
            </a:pPr>
            <a:r>
              <a:rPr lang="nl-NL" sz="2400" dirty="0"/>
              <a:t>Code efficiency (programmeertaal?) </a:t>
            </a:r>
          </a:p>
          <a:p>
            <a:pPr>
              <a:buFont typeface="Wingdings" panose="05000000000000000000" pitchFamily="2" charset="2"/>
              <a:buChar char="Ø"/>
            </a:pPr>
            <a:r>
              <a:rPr lang="nl-NL" sz="2400" dirty="0" err="1"/>
              <a:t>Frequency</a:t>
            </a:r>
            <a:r>
              <a:rPr lang="nl-NL" sz="2400" dirty="0"/>
              <a:t> van gebruik (duur van gebruik)</a:t>
            </a:r>
          </a:p>
          <a:p>
            <a:pPr fontAlgn="base">
              <a:buFont typeface="Wingdings" panose="05000000000000000000" pitchFamily="2" charset="2"/>
              <a:buChar char="Ø"/>
            </a:pPr>
            <a:r>
              <a:rPr lang="nl-NL" sz="2400" dirty="0"/>
              <a:t>Netwerk capaciteit</a:t>
            </a:r>
          </a:p>
          <a:p>
            <a:pPr>
              <a:buFont typeface="Wingdings" panose="05000000000000000000" pitchFamily="2" charset="2"/>
              <a:buChar char="Ø"/>
            </a:pPr>
            <a:r>
              <a:rPr lang="nl-NL" sz="2400" dirty="0"/>
              <a:t>TPF (</a:t>
            </a:r>
            <a:r>
              <a:rPr lang="nl-NL" sz="2400" dirty="0" err="1"/>
              <a:t>slack</a:t>
            </a:r>
            <a:r>
              <a:rPr lang="nl-NL" sz="2400" dirty="0"/>
              <a:t> van </a:t>
            </a:r>
            <a:r>
              <a:rPr lang="nl-NL" sz="2400" dirty="0" err="1"/>
              <a:t>cores</a:t>
            </a:r>
            <a:r>
              <a:rPr lang="nl-NL" sz="2400" dirty="0"/>
              <a:t>) </a:t>
            </a:r>
          </a:p>
          <a:p>
            <a:pPr>
              <a:buFont typeface="Wingdings" panose="05000000000000000000" pitchFamily="2" charset="2"/>
              <a:buChar char="Ø"/>
            </a:pPr>
            <a:r>
              <a:rPr lang="nl-NL" sz="2400" dirty="0" err="1"/>
              <a:t>Caching</a:t>
            </a:r>
            <a:endParaRPr lang="nl-NL" sz="2400" dirty="0"/>
          </a:p>
          <a:p>
            <a:pPr marL="0" indent="0">
              <a:buNone/>
            </a:pPr>
            <a:endParaRPr lang="nl-NL" sz="1800" dirty="0">
              <a:cs typeface="Calibri"/>
            </a:endParaRPr>
          </a:p>
        </p:txBody>
      </p:sp>
    </p:spTree>
    <p:extLst>
      <p:ext uri="{BB962C8B-B14F-4D97-AF65-F5344CB8AC3E}">
        <p14:creationId xmlns:p14="http://schemas.microsoft.com/office/powerpoint/2010/main" val="284155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41151C39-6E2A-07B3-95EF-CD8CD8846154}"/>
              </a:ext>
            </a:extLst>
          </p:cNvPr>
          <p:cNvSpPr>
            <a:spLocks noGrp="1"/>
          </p:cNvSpPr>
          <p:nvPr>
            <p:ph type="title"/>
          </p:nvPr>
        </p:nvSpPr>
        <p:spPr>
          <a:xfrm>
            <a:off x="677334" y="609600"/>
            <a:ext cx="8596668" cy="1320800"/>
          </a:xfrm>
        </p:spPr>
        <p:txBody>
          <a:bodyPr>
            <a:normAutofit/>
          </a:bodyPr>
          <a:lstStyle/>
          <a:p>
            <a:r>
              <a:rPr lang="nl-NL" dirty="0"/>
              <a:t>Inhoudsopgave</a:t>
            </a:r>
          </a:p>
        </p:txBody>
      </p:sp>
      <p:sp>
        <p:nvSpPr>
          <p:cNvPr id="3" name="Tijdelijke aanduiding voor inhoud 2">
            <a:extLst>
              <a:ext uri="{FF2B5EF4-FFF2-40B4-BE49-F238E27FC236}">
                <a16:creationId xmlns:a16="http://schemas.microsoft.com/office/drawing/2014/main" id="{27821700-8765-39CE-D6AD-95D947DC3717}"/>
              </a:ext>
            </a:extLst>
          </p:cNvPr>
          <p:cNvSpPr>
            <a:spLocks noGrp="1"/>
          </p:cNvSpPr>
          <p:nvPr>
            <p:ph idx="1"/>
          </p:nvPr>
        </p:nvSpPr>
        <p:spPr>
          <a:xfrm>
            <a:off x="677334" y="2160589"/>
            <a:ext cx="8596668" cy="3880773"/>
          </a:xfrm>
        </p:spPr>
        <p:txBody>
          <a:bodyPr>
            <a:normAutofit/>
          </a:bodyPr>
          <a:lstStyle/>
          <a:p>
            <a:r>
              <a:rPr lang="nl-NL" dirty="0"/>
              <a:t>Inleiding</a:t>
            </a:r>
          </a:p>
          <a:p>
            <a:r>
              <a:rPr lang="nl-NL" dirty="0"/>
              <a:t>Wat is Sustainability</a:t>
            </a:r>
          </a:p>
          <a:p>
            <a:r>
              <a:rPr lang="nl-NL" dirty="0"/>
              <a:t>Relatie Sustainability en Green IT</a:t>
            </a:r>
          </a:p>
          <a:p>
            <a:r>
              <a:rPr lang="nl-NL" dirty="0"/>
              <a:t>Green zijn en Green overkomen</a:t>
            </a:r>
          </a:p>
          <a:p>
            <a:r>
              <a:rPr lang="nl-NL" dirty="0"/>
              <a:t>Sustainability als onderdeel van de teststrategie</a:t>
            </a:r>
          </a:p>
          <a:p>
            <a:r>
              <a:rPr lang="nl-NL" dirty="0"/>
              <a:t>… als onderdeel van het testplan</a:t>
            </a:r>
          </a:p>
          <a:p>
            <a:r>
              <a:rPr lang="nl-NL" dirty="0"/>
              <a:t>… als onderdeel van de testvoorbereiding en testuitvoering</a:t>
            </a:r>
          </a:p>
          <a:p>
            <a:r>
              <a:rPr lang="nl-NL" dirty="0"/>
              <a:t>… als onderdeel van de rapportage</a:t>
            </a:r>
          </a:p>
          <a:p>
            <a:endParaRPr lang="nl-NL" dirty="0"/>
          </a:p>
          <a:p>
            <a:endParaRPr lang="nl-NL" dirty="0"/>
          </a:p>
        </p:txBody>
      </p:sp>
    </p:spTree>
    <p:extLst>
      <p:ext uri="{BB962C8B-B14F-4D97-AF65-F5344CB8AC3E}">
        <p14:creationId xmlns:p14="http://schemas.microsoft.com/office/powerpoint/2010/main" val="166735107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DCB023-B900-0B94-81CC-DA0A85133240}"/>
              </a:ext>
            </a:extLst>
          </p:cNvPr>
          <p:cNvSpPr>
            <a:spLocks noGrp="1"/>
          </p:cNvSpPr>
          <p:nvPr>
            <p:ph type="title"/>
          </p:nvPr>
        </p:nvSpPr>
        <p:spPr>
          <a:xfrm>
            <a:off x="1554120" y="1020871"/>
            <a:ext cx="6960759" cy="2849671"/>
          </a:xfrm>
        </p:spPr>
        <p:txBody>
          <a:bodyPr vert="horz" lIns="91440" tIns="45720" rIns="91440" bIns="45720" rtlCol="0" anchor="b">
            <a:normAutofit/>
          </a:bodyPr>
          <a:lstStyle/>
          <a:p>
            <a:r>
              <a:rPr lang="nl-NL" sz="6600" dirty="0">
                <a:solidFill>
                  <a:srgbClr val="FFFFFF"/>
                </a:solidFill>
              </a:rPr>
              <a:t>Green zijn en Green overkomen</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300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6820C7E-4C18-0124-4DC0-E7566D0DF8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3270" y="1772317"/>
            <a:ext cx="9044795" cy="5083174"/>
          </a:xfrm>
          <a:prstGeom prst="rect">
            <a:avLst/>
          </a:prstGeom>
        </p:spPr>
      </p:pic>
      <p:sp>
        <p:nvSpPr>
          <p:cNvPr id="2" name="Titel 1">
            <a:extLst>
              <a:ext uri="{FF2B5EF4-FFF2-40B4-BE49-F238E27FC236}">
                <a16:creationId xmlns:a16="http://schemas.microsoft.com/office/drawing/2014/main" id="{B8AB202C-1CAD-098F-D26E-9D8760AA3C0A}"/>
              </a:ext>
            </a:extLst>
          </p:cNvPr>
          <p:cNvSpPr>
            <a:spLocks noGrp="1"/>
          </p:cNvSpPr>
          <p:nvPr>
            <p:ph type="title"/>
          </p:nvPr>
        </p:nvSpPr>
        <p:spPr/>
        <p:txBody>
          <a:bodyPr/>
          <a:lstStyle/>
          <a:p>
            <a:r>
              <a:rPr lang="nl-NL" dirty="0"/>
              <a:t>Green zijn en Green overkomen - voeding</a:t>
            </a:r>
          </a:p>
        </p:txBody>
      </p:sp>
      <p:sp>
        <p:nvSpPr>
          <p:cNvPr id="7" name="Tekstvak 6">
            <a:extLst>
              <a:ext uri="{FF2B5EF4-FFF2-40B4-BE49-F238E27FC236}">
                <a16:creationId xmlns:a16="http://schemas.microsoft.com/office/drawing/2014/main" id="{03E2C868-C24F-0500-951B-1F217FFA0884}"/>
              </a:ext>
            </a:extLst>
          </p:cNvPr>
          <p:cNvSpPr txBox="1"/>
          <p:nvPr/>
        </p:nvSpPr>
        <p:spPr>
          <a:xfrm rot="20254370">
            <a:off x="866778" y="5055294"/>
            <a:ext cx="2979790" cy="923330"/>
          </a:xfrm>
          <a:prstGeom prst="rect">
            <a:avLst/>
          </a:prstGeom>
          <a:noFill/>
        </p:spPr>
        <p:txBody>
          <a:bodyPr wrap="square" rtlCol="0">
            <a:spAutoFit/>
          </a:bodyPr>
          <a:lstStyle/>
          <a:p>
            <a:r>
              <a:rPr lang="nl-NL" b="1" dirty="0">
                <a:solidFill>
                  <a:schemeClr val="bg1"/>
                </a:solidFill>
              </a:rPr>
              <a:t>Wat is meer Sustainable: een moestuin of een supermarkt?</a:t>
            </a:r>
          </a:p>
        </p:txBody>
      </p:sp>
    </p:spTree>
    <p:extLst>
      <p:ext uri="{BB962C8B-B14F-4D97-AF65-F5344CB8AC3E}">
        <p14:creationId xmlns:p14="http://schemas.microsoft.com/office/powerpoint/2010/main" val="333871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gras, buitenshuis, hemel, wolk&#10;&#10;Automatisch gegenereerde beschrijving">
            <a:extLst>
              <a:ext uri="{FF2B5EF4-FFF2-40B4-BE49-F238E27FC236}">
                <a16:creationId xmlns:a16="http://schemas.microsoft.com/office/drawing/2014/main" id="{39D7CDF7-5D22-84A3-0014-ED0A9C50C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 y="0"/>
            <a:ext cx="4445000" cy="3733800"/>
          </a:xfrm>
          <a:prstGeom prst="rect">
            <a:avLst/>
          </a:prstGeom>
        </p:spPr>
      </p:pic>
      <p:sp>
        <p:nvSpPr>
          <p:cNvPr id="2" name="Titel 1">
            <a:extLst>
              <a:ext uri="{FF2B5EF4-FFF2-40B4-BE49-F238E27FC236}">
                <a16:creationId xmlns:a16="http://schemas.microsoft.com/office/drawing/2014/main" id="{B8AB202C-1CAD-098F-D26E-9D8760AA3C0A}"/>
              </a:ext>
            </a:extLst>
          </p:cNvPr>
          <p:cNvSpPr>
            <a:spLocks noGrp="1"/>
          </p:cNvSpPr>
          <p:nvPr>
            <p:ph type="title"/>
          </p:nvPr>
        </p:nvSpPr>
        <p:spPr>
          <a:xfrm>
            <a:off x="4828538" y="609600"/>
            <a:ext cx="4445463" cy="1320800"/>
          </a:xfrm>
        </p:spPr>
        <p:txBody>
          <a:bodyPr>
            <a:normAutofit fontScale="90000"/>
          </a:bodyPr>
          <a:lstStyle/>
          <a:p>
            <a:pPr algn="r"/>
            <a:r>
              <a:rPr lang="nl-NL" dirty="0"/>
              <a:t>Green zijn en Green overkomen – gegevens / data</a:t>
            </a:r>
          </a:p>
        </p:txBody>
      </p:sp>
      <p:sp>
        <p:nvSpPr>
          <p:cNvPr id="7" name="Tekstvak 6">
            <a:extLst>
              <a:ext uri="{FF2B5EF4-FFF2-40B4-BE49-F238E27FC236}">
                <a16:creationId xmlns:a16="http://schemas.microsoft.com/office/drawing/2014/main" id="{03E2C868-C24F-0500-951B-1F217FFA0884}"/>
              </a:ext>
            </a:extLst>
          </p:cNvPr>
          <p:cNvSpPr txBox="1"/>
          <p:nvPr/>
        </p:nvSpPr>
        <p:spPr>
          <a:xfrm rot="20254370">
            <a:off x="4181058" y="5069007"/>
            <a:ext cx="5513294" cy="646331"/>
          </a:xfrm>
          <a:prstGeom prst="rect">
            <a:avLst/>
          </a:prstGeom>
          <a:noFill/>
        </p:spPr>
        <p:txBody>
          <a:bodyPr wrap="square" rtlCol="0">
            <a:spAutoFit/>
          </a:bodyPr>
          <a:lstStyle/>
          <a:p>
            <a:r>
              <a:rPr lang="nl-NL" sz="1800" dirty="0">
                <a:ea typeface="+mn-lt"/>
                <a:cs typeface="+mn-lt"/>
              </a:rPr>
              <a:t>Wat is meer sustainable, een eigen server (on-</a:t>
            </a:r>
            <a:r>
              <a:rPr lang="nl-NL" sz="1800" dirty="0" err="1">
                <a:ea typeface="+mn-lt"/>
                <a:cs typeface="+mn-lt"/>
              </a:rPr>
              <a:t>premise</a:t>
            </a:r>
            <a:r>
              <a:rPr lang="nl-NL" sz="1800" dirty="0">
                <a:ea typeface="+mn-lt"/>
                <a:cs typeface="+mn-lt"/>
              </a:rPr>
              <a:t>) of een dataserverpark (Cloud)?</a:t>
            </a:r>
            <a:endParaRPr lang="nl-NL" dirty="0"/>
          </a:p>
        </p:txBody>
      </p:sp>
      <p:pic>
        <p:nvPicPr>
          <p:cNvPr id="5" name="Picture 3" descr="A red rectangular object with a red light&#10;&#10;Description automatically generated">
            <a:extLst>
              <a:ext uri="{FF2B5EF4-FFF2-40B4-BE49-F238E27FC236}">
                <a16:creationId xmlns:a16="http://schemas.microsoft.com/office/drawing/2014/main" id="{72CCB78F-E941-F46B-EA98-39AEB4F4583E}"/>
              </a:ext>
            </a:extLst>
          </p:cNvPr>
          <p:cNvPicPr>
            <a:picLocks noChangeAspect="1"/>
          </p:cNvPicPr>
          <p:nvPr/>
        </p:nvPicPr>
        <p:blipFill rotWithShape="1">
          <a:blip r:embed="rId4">
            <a:alphaModFix/>
          </a:blip>
          <a:srcRect l="23417" r="721" b="2"/>
          <a:stretch/>
        </p:blipFill>
        <p:spPr>
          <a:xfrm>
            <a:off x="3823662" y="193040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0" name="Afbeelding 9" descr="Afbeelding met hemel, buitenshuis, huis, raam&#10;&#10;Automatisch gegenereerde beschrijving">
            <a:extLst>
              <a:ext uri="{FF2B5EF4-FFF2-40B4-BE49-F238E27FC236}">
                <a16:creationId xmlns:a16="http://schemas.microsoft.com/office/drawing/2014/main" id="{DF05D2BC-FFE4-7AF5-DAA7-91F7D71C79F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3917192"/>
            <a:ext cx="3442104" cy="2949959"/>
          </a:xfrm>
          <a:prstGeom prst="rect">
            <a:avLst/>
          </a:prstGeom>
        </p:spPr>
      </p:pic>
    </p:spTree>
    <p:extLst>
      <p:ext uri="{BB962C8B-B14F-4D97-AF65-F5344CB8AC3E}">
        <p14:creationId xmlns:p14="http://schemas.microsoft.com/office/powerpoint/2010/main" val="2464751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6DC8E70-FC14-DC29-31B0-8B33BBF7BC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4713" y="1842886"/>
            <a:ext cx="8919289" cy="5012640"/>
          </a:xfrm>
          <a:prstGeom prst="rect">
            <a:avLst/>
          </a:prstGeom>
        </p:spPr>
      </p:pic>
      <p:sp>
        <p:nvSpPr>
          <p:cNvPr id="2" name="Titel 1">
            <a:extLst>
              <a:ext uri="{FF2B5EF4-FFF2-40B4-BE49-F238E27FC236}">
                <a16:creationId xmlns:a16="http://schemas.microsoft.com/office/drawing/2014/main" id="{B8AB202C-1CAD-098F-D26E-9D8760AA3C0A}"/>
              </a:ext>
            </a:extLst>
          </p:cNvPr>
          <p:cNvSpPr>
            <a:spLocks noGrp="1"/>
          </p:cNvSpPr>
          <p:nvPr>
            <p:ph type="title"/>
          </p:nvPr>
        </p:nvSpPr>
        <p:spPr/>
        <p:txBody>
          <a:bodyPr/>
          <a:lstStyle/>
          <a:p>
            <a:r>
              <a:rPr lang="nl-NL" dirty="0"/>
              <a:t>Green zijn en Green overkomen - mobiliteit</a:t>
            </a:r>
          </a:p>
        </p:txBody>
      </p:sp>
      <p:sp>
        <p:nvSpPr>
          <p:cNvPr id="7" name="Tekstvak 6">
            <a:extLst>
              <a:ext uri="{FF2B5EF4-FFF2-40B4-BE49-F238E27FC236}">
                <a16:creationId xmlns:a16="http://schemas.microsoft.com/office/drawing/2014/main" id="{03E2C868-C24F-0500-951B-1F217FFA0884}"/>
              </a:ext>
            </a:extLst>
          </p:cNvPr>
          <p:cNvSpPr txBox="1"/>
          <p:nvPr/>
        </p:nvSpPr>
        <p:spPr>
          <a:xfrm rot="20254370">
            <a:off x="659169" y="4772274"/>
            <a:ext cx="3740501" cy="646331"/>
          </a:xfrm>
          <a:prstGeom prst="rect">
            <a:avLst/>
          </a:prstGeom>
          <a:noFill/>
        </p:spPr>
        <p:txBody>
          <a:bodyPr wrap="square" rtlCol="0">
            <a:spAutoFit/>
          </a:bodyPr>
          <a:lstStyle/>
          <a:p>
            <a:pPr marL="0" indent="0">
              <a:buNone/>
            </a:pPr>
            <a:r>
              <a:rPr lang="nl-NL" sz="1800" b="1" dirty="0">
                <a:solidFill>
                  <a:schemeClr val="bg1"/>
                </a:solidFill>
                <a:ea typeface="+mn-lt"/>
                <a:cs typeface="+mn-lt"/>
              </a:rPr>
              <a:t>Wat is meer Sustainable, een eigen auto of een deelauto?</a:t>
            </a:r>
          </a:p>
        </p:txBody>
      </p:sp>
    </p:spTree>
    <p:extLst>
      <p:ext uri="{BB962C8B-B14F-4D97-AF65-F5344CB8AC3E}">
        <p14:creationId xmlns:p14="http://schemas.microsoft.com/office/powerpoint/2010/main" val="308964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D00E9-A89B-5A32-9EAB-7B1360543796}"/>
              </a:ext>
            </a:extLst>
          </p:cNvPr>
          <p:cNvSpPr>
            <a:spLocks noGrp="1"/>
          </p:cNvSpPr>
          <p:nvPr>
            <p:ph type="title"/>
          </p:nvPr>
        </p:nvSpPr>
        <p:spPr>
          <a:xfrm>
            <a:off x="677334" y="609600"/>
            <a:ext cx="5253060" cy="1320800"/>
          </a:xfrm>
        </p:spPr>
        <p:txBody>
          <a:bodyPr/>
          <a:lstStyle/>
          <a:p>
            <a:r>
              <a:rPr lang="nl-NL" dirty="0"/>
              <a:t>Green zijn en Green overkomen - geld</a:t>
            </a:r>
          </a:p>
        </p:txBody>
      </p:sp>
      <p:sp>
        <p:nvSpPr>
          <p:cNvPr id="5" name="Tekstvak 4">
            <a:extLst>
              <a:ext uri="{FF2B5EF4-FFF2-40B4-BE49-F238E27FC236}">
                <a16:creationId xmlns:a16="http://schemas.microsoft.com/office/drawing/2014/main" id="{E64AB6AE-D243-4354-7B06-786259B7DB3E}"/>
              </a:ext>
            </a:extLst>
          </p:cNvPr>
          <p:cNvSpPr txBox="1"/>
          <p:nvPr/>
        </p:nvSpPr>
        <p:spPr>
          <a:xfrm rot="20254370">
            <a:off x="1052377" y="4100818"/>
            <a:ext cx="5513294" cy="646331"/>
          </a:xfrm>
          <a:prstGeom prst="rect">
            <a:avLst/>
          </a:prstGeom>
          <a:noFill/>
        </p:spPr>
        <p:txBody>
          <a:bodyPr wrap="square" rtlCol="0">
            <a:spAutoFit/>
          </a:bodyPr>
          <a:lstStyle/>
          <a:p>
            <a:pPr marL="0" indent="0">
              <a:buNone/>
            </a:pPr>
            <a:r>
              <a:rPr lang="nl-NL" dirty="0">
                <a:ea typeface="+mn-lt"/>
                <a:cs typeface="+mn-lt"/>
              </a:rPr>
              <a:t>Wat is meer Sustainable, contant geld of digitaal geld?</a:t>
            </a:r>
            <a:endParaRPr lang="nl-NL" dirty="0">
              <a:cs typeface="Calibri" panose="020F0502020204030204"/>
            </a:endParaRPr>
          </a:p>
        </p:txBody>
      </p:sp>
      <p:pic>
        <p:nvPicPr>
          <p:cNvPr id="7" name="Afbeelding 6" descr="Afbeelding met wiel, voertuig, Landvoertuig, truck&#10;&#10;Automatisch gegenereerde beschrijving">
            <a:extLst>
              <a:ext uri="{FF2B5EF4-FFF2-40B4-BE49-F238E27FC236}">
                <a16:creationId xmlns:a16="http://schemas.microsoft.com/office/drawing/2014/main" id="{75C2D7A5-A923-D905-BCEC-800A9EDFD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400" y="2908919"/>
            <a:ext cx="4292600" cy="4127500"/>
          </a:xfrm>
          <a:prstGeom prst="rect">
            <a:avLst/>
          </a:prstGeom>
        </p:spPr>
      </p:pic>
      <p:pic>
        <p:nvPicPr>
          <p:cNvPr id="9" name="Afbeelding 8" descr="Afbeelding met tekst, Briefgeld, etiket, valuta&#10;&#10;Automatisch gegenereerde beschrijving">
            <a:extLst>
              <a:ext uri="{FF2B5EF4-FFF2-40B4-BE49-F238E27FC236}">
                <a16:creationId xmlns:a16="http://schemas.microsoft.com/office/drawing/2014/main" id="{BF3927DA-44FA-95ED-2AB0-86688AE3D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753" y="0"/>
            <a:ext cx="3517900" cy="3009900"/>
          </a:xfrm>
          <a:prstGeom prst="rect">
            <a:avLst/>
          </a:prstGeom>
        </p:spPr>
      </p:pic>
    </p:spTree>
    <p:extLst>
      <p:ext uri="{BB962C8B-B14F-4D97-AF65-F5344CB8AC3E}">
        <p14:creationId xmlns:p14="http://schemas.microsoft.com/office/powerpoint/2010/main" val="4263573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DCB023-B900-0B94-81CC-DA0A85133240}"/>
              </a:ext>
            </a:extLst>
          </p:cNvPr>
          <p:cNvSpPr>
            <a:spLocks noGrp="1"/>
          </p:cNvSpPr>
          <p:nvPr>
            <p:ph type="title"/>
          </p:nvPr>
        </p:nvSpPr>
        <p:spPr>
          <a:xfrm>
            <a:off x="1554120" y="1020871"/>
            <a:ext cx="6960759" cy="2849671"/>
          </a:xfrm>
        </p:spPr>
        <p:txBody>
          <a:bodyPr vert="horz" lIns="91440" tIns="45720" rIns="91440" bIns="45720" rtlCol="0" anchor="b">
            <a:normAutofit fontScale="90000"/>
          </a:bodyPr>
          <a:lstStyle/>
          <a:p>
            <a:r>
              <a:rPr lang="nl-NL" sz="6600" dirty="0">
                <a:solidFill>
                  <a:srgbClr val="FFFFFF"/>
                </a:solidFill>
              </a:rPr>
              <a:t>Sustainability als onderdeel van de teststrategie</a:t>
            </a:r>
          </a:p>
        </p:txBody>
      </p:sp>
      <p:sp>
        <p:nvSpPr>
          <p:cNvPr id="3" name="Tijdelijke aanduiding voor tekst 2">
            <a:extLst>
              <a:ext uri="{FF2B5EF4-FFF2-40B4-BE49-F238E27FC236}">
                <a16:creationId xmlns:a16="http://schemas.microsoft.com/office/drawing/2014/main" id="{1FA03C26-FA7F-37F6-3BEA-3327B75BC9D7}"/>
              </a:ext>
            </a:extLst>
          </p:cNvPr>
          <p:cNvSpPr>
            <a:spLocks noGrp="1"/>
          </p:cNvSpPr>
          <p:nvPr>
            <p:ph type="body" idx="1"/>
          </p:nvPr>
        </p:nvSpPr>
        <p:spPr>
          <a:xfrm>
            <a:off x="1683088" y="3962088"/>
            <a:ext cx="6112077" cy="1186108"/>
          </a:xfrm>
        </p:spPr>
        <p:txBody>
          <a:bodyPr vert="horz" lIns="91440" tIns="45720" rIns="91440" bIns="45720" rtlCol="0" anchor="t">
            <a:normAutofit/>
          </a:bodyPr>
          <a:lstStyle/>
          <a:p>
            <a:r>
              <a:rPr lang="nl-NL" dirty="0"/>
              <a:t>… als onderdeel van het testplan</a:t>
            </a:r>
          </a:p>
          <a:p>
            <a:endParaRPr lang="nl-NL" dirty="0">
              <a:solidFill>
                <a:srgbClr val="FFFFFF">
                  <a:alpha val="70000"/>
                </a:srgbClr>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771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05435-D9FD-1DB2-B396-BD27E2779C63}"/>
              </a:ext>
            </a:extLst>
          </p:cNvPr>
          <p:cNvSpPr>
            <a:spLocks noGrp="1"/>
          </p:cNvSpPr>
          <p:nvPr>
            <p:ph type="title"/>
          </p:nvPr>
        </p:nvSpPr>
        <p:spPr/>
        <p:txBody>
          <a:bodyPr/>
          <a:lstStyle/>
          <a:p>
            <a:r>
              <a:rPr lang="nl-NL" dirty="0"/>
              <a:t>De rol van de tester  </a:t>
            </a:r>
          </a:p>
        </p:txBody>
      </p:sp>
      <p:sp>
        <p:nvSpPr>
          <p:cNvPr id="3" name="Tijdelijke aanduiding voor inhoud 2">
            <a:extLst>
              <a:ext uri="{FF2B5EF4-FFF2-40B4-BE49-F238E27FC236}">
                <a16:creationId xmlns:a16="http://schemas.microsoft.com/office/drawing/2014/main" id="{226BD11C-05E7-E29A-5170-2A0B4E2DCD36}"/>
              </a:ext>
            </a:extLst>
          </p:cNvPr>
          <p:cNvSpPr>
            <a:spLocks noGrp="1"/>
          </p:cNvSpPr>
          <p:nvPr>
            <p:ph idx="1"/>
          </p:nvPr>
        </p:nvSpPr>
        <p:spPr>
          <a:xfrm>
            <a:off x="838200" y="1476833"/>
            <a:ext cx="10515600" cy="4351338"/>
          </a:xfrm>
        </p:spPr>
        <p:txBody>
          <a:bodyPr vert="horz" lIns="91440" tIns="45720" rIns="91440" bIns="45720" rtlCol="0" anchor="t">
            <a:normAutofit/>
          </a:bodyPr>
          <a:lstStyle/>
          <a:p>
            <a:pPr marL="0" indent="0" fontAlgn="base">
              <a:lnSpc>
                <a:spcPct val="97000"/>
              </a:lnSpc>
              <a:buNone/>
            </a:pPr>
            <a:r>
              <a:rPr lang="nl-NL" sz="2400" dirty="0"/>
              <a:t>De tester kan een belangrijke rol spelen in het ondersteunen van Sustainability. </a:t>
            </a:r>
          </a:p>
          <a:p>
            <a:pPr marL="0" indent="0">
              <a:lnSpc>
                <a:spcPct val="97000"/>
              </a:lnSpc>
              <a:buNone/>
            </a:pPr>
            <a:r>
              <a:rPr lang="nl-NL" sz="2400" dirty="0"/>
              <a:t>Hiervoor heeft de tester verschillende tools:</a:t>
            </a:r>
          </a:p>
          <a:p>
            <a:pPr fontAlgn="base">
              <a:lnSpc>
                <a:spcPct val="97000"/>
              </a:lnSpc>
              <a:buFont typeface="Wingdings" panose="05000000000000000000" pitchFamily="2" charset="2"/>
              <a:buChar char="Ø"/>
            </a:pPr>
            <a:r>
              <a:rPr lang="nl-NL" sz="2400" dirty="0"/>
              <a:t>Teststrategie</a:t>
            </a:r>
          </a:p>
          <a:p>
            <a:pPr>
              <a:lnSpc>
                <a:spcPct val="97000"/>
              </a:lnSpc>
              <a:buFont typeface="Wingdings" panose="05000000000000000000" pitchFamily="2" charset="2"/>
              <a:buChar char="Ø"/>
            </a:pPr>
            <a:r>
              <a:rPr lang="nl-NL" sz="2400" dirty="0"/>
              <a:t>Acceptatietesten</a:t>
            </a:r>
          </a:p>
          <a:p>
            <a:pPr>
              <a:lnSpc>
                <a:spcPct val="97000"/>
              </a:lnSpc>
              <a:buFont typeface="Wingdings" panose="05000000000000000000" pitchFamily="2" charset="2"/>
              <a:buChar char="Ø"/>
            </a:pPr>
            <a:r>
              <a:rPr lang="nl-NL" sz="2400" dirty="0" err="1"/>
              <a:t>Tooling</a:t>
            </a:r>
            <a:endParaRPr lang="nl-NL" sz="2400" dirty="0"/>
          </a:p>
          <a:p>
            <a:pPr fontAlgn="base">
              <a:lnSpc>
                <a:spcPct val="97000"/>
              </a:lnSpc>
              <a:buFont typeface="Wingdings" panose="05000000000000000000" pitchFamily="2" charset="2"/>
              <a:buChar char="Ø"/>
            </a:pPr>
            <a:r>
              <a:rPr lang="nl-NL" sz="2400" dirty="0"/>
              <a:t>Rapportage</a:t>
            </a:r>
          </a:p>
          <a:p>
            <a:pPr marL="0" indent="0">
              <a:buNone/>
            </a:pPr>
            <a:endParaRPr lang="nl-NL" dirty="0"/>
          </a:p>
        </p:txBody>
      </p:sp>
    </p:spTree>
    <p:extLst>
      <p:ext uri="{BB962C8B-B14F-4D97-AF65-F5344CB8AC3E}">
        <p14:creationId xmlns:p14="http://schemas.microsoft.com/office/powerpoint/2010/main" val="366560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86E61-70A1-066B-97A5-159F53D59300}"/>
              </a:ext>
            </a:extLst>
          </p:cNvPr>
          <p:cNvSpPr>
            <a:spLocks noGrp="1"/>
          </p:cNvSpPr>
          <p:nvPr>
            <p:ph type="title"/>
          </p:nvPr>
        </p:nvSpPr>
        <p:spPr/>
        <p:txBody>
          <a:bodyPr/>
          <a:lstStyle/>
          <a:p>
            <a:r>
              <a:rPr lang="nl-NL" dirty="0"/>
              <a:t>Teststrategie</a:t>
            </a:r>
          </a:p>
        </p:txBody>
      </p:sp>
      <p:sp>
        <p:nvSpPr>
          <p:cNvPr id="3" name="Tijdelijke aanduiding voor inhoud 2">
            <a:extLst>
              <a:ext uri="{FF2B5EF4-FFF2-40B4-BE49-F238E27FC236}">
                <a16:creationId xmlns:a16="http://schemas.microsoft.com/office/drawing/2014/main" id="{4A6A79DD-DFF2-243F-3749-DF145C8330DC}"/>
              </a:ext>
            </a:extLst>
          </p:cNvPr>
          <p:cNvSpPr>
            <a:spLocks noGrp="1"/>
          </p:cNvSpPr>
          <p:nvPr>
            <p:ph idx="1"/>
          </p:nvPr>
        </p:nvSpPr>
        <p:spPr>
          <a:xfrm>
            <a:off x="838200" y="1523968"/>
            <a:ext cx="10515600" cy="4351338"/>
          </a:xfrm>
        </p:spPr>
        <p:txBody>
          <a:bodyPr>
            <a:normAutofit/>
          </a:bodyPr>
          <a:lstStyle/>
          <a:p>
            <a:pPr marL="0" indent="0">
              <a:buNone/>
            </a:pPr>
            <a:r>
              <a:rPr lang="nl-NL" sz="2400" dirty="0"/>
              <a:t>Vaststellen context.</a:t>
            </a:r>
          </a:p>
          <a:p>
            <a:pPr marL="0" indent="0">
              <a:buNone/>
            </a:pPr>
            <a:r>
              <a:rPr lang="nl-NL" sz="2400" dirty="0"/>
              <a:t>Product risico analyse: duurzaamheid maakt onderdeel uit van de PRA. Als aparte kwaliteitseigenschap of als onderdeel van bestaande eigenschappen als Gebruikersgemak, Performance Efficiency en </a:t>
            </a:r>
            <a:r>
              <a:rPr lang="nl-NL" sz="2400" dirty="0" err="1"/>
              <a:t>Portabiliteit</a:t>
            </a:r>
            <a:r>
              <a:rPr lang="nl-NL" sz="2400" dirty="0"/>
              <a:t>?</a:t>
            </a:r>
          </a:p>
          <a:p>
            <a:pPr marL="0" indent="0">
              <a:buNone/>
            </a:pPr>
            <a:r>
              <a:rPr lang="nl-NL" sz="2400" dirty="0"/>
              <a:t>Identificeren en raadplegen van stakeholders om requirements te verkrijgen en bij de PRA te betrekken.</a:t>
            </a:r>
          </a:p>
          <a:p>
            <a:pPr marL="0" indent="0">
              <a:buNone/>
            </a:pPr>
            <a:r>
              <a:rPr lang="nl-NL" sz="2400" dirty="0"/>
              <a:t>Het stellen van de juiste vragen om de analyse op het gebied van Sustainability te starten.</a:t>
            </a:r>
          </a:p>
          <a:p>
            <a:pPr marL="0" indent="0">
              <a:buNone/>
            </a:pPr>
            <a:r>
              <a:rPr lang="nl-NL" sz="2400" dirty="0"/>
              <a:t>Formalisatie en Testinspanning op basis van prioriteitstelling.</a:t>
            </a:r>
          </a:p>
          <a:p>
            <a:pPr marL="0" indent="0">
              <a:buNone/>
            </a:pPr>
            <a:r>
              <a:rPr lang="nl-NL" dirty="0"/>
              <a:t> </a:t>
            </a:r>
          </a:p>
        </p:txBody>
      </p:sp>
    </p:spTree>
    <p:extLst>
      <p:ext uri="{BB962C8B-B14F-4D97-AF65-F5344CB8AC3E}">
        <p14:creationId xmlns:p14="http://schemas.microsoft.com/office/powerpoint/2010/main" val="4288148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0830A-6B93-7410-9794-13097B9AD993}"/>
              </a:ext>
            </a:extLst>
          </p:cNvPr>
          <p:cNvSpPr>
            <a:spLocks noGrp="1"/>
          </p:cNvSpPr>
          <p:nvPr>
            <p:ph type="title"/>
          </p:nvPr>
        </p:nvSpPr>
        <p:spPr/>
        <p:txBody>
          <a:bodyPr/>
          <a:lstStyle/>
          <a:p>
            <a:r>
              <a:rPr lang="nl-NL" dirty="0"/>
              <a:t>Context (1/6)</a:t>
            </a:r>
          </a:p>
        </p:txBody>
      </p:sp>
      <p:sp>
        <p:nvSpPr>
          <p:cNvPr id="3" name="Tijdelijke aanduiding voor inhoud 2">
            <a:extLst>
              <a:ext uri="{FF2B5EF4-FFF2-40B4-BE49-F238E27FC236}">
                <a16:creationId xmlns:a16="http://schemas.microsoft.com/office/drawing/2014/main" id="{F2963834-743D-98CB-04F4-BDCD41682899}"/>
              </a:ext>
            </a:extLst>
          </p:cNvPr>
          <p:cNvSpPr>
            <a:spLocks noGrp="1"/>
          </p:cNvSpPr>
          <p:nvPr>
            <p:ph idx="1"/>
          </p:nvPr>
        </p:nvSpPr>
        <p:spPr/>
        <p:txBody>
          <a:bodyPr/>
          <a:lstStyle/>
          <a:p>
            <a:pPr marL="0" indent="0">
              <a:buNone/>
            </a:pPr>
            <a:r>
              <a:rPr lang="nl-NL" dirty="0">
                <a:ea typeface="Calibri"/>
                <a:cs typeface="Calibri"/>
              </a:rPr>
              <a:t>Om de context waarbinnen de teststrategie zich afspeelt met betrekking tot Sustainability vast te stellen, kun je verschillende vragen stellen. De volgende slides geven hier voor Sustainability voorbeelden van:</a:t>
            </a:r>
          </a:p>
          <a:p>
            <a:pPr>
              <a:buFont typeface="Wingdings" panose="05000000000000000000" pitchFamily="2" charset="2"/>
              <a:buChar char="Ø"/>
            </a:pPr>
            <a:r>
              <a:rPr lang="nl-NL" dirty="0">
                <a:ea typeface="Calibri"/>
                <a:cs typeface="Calibri"/>
              </a:rPr>
              <a:t>Op welke manier heeft duurzaamheid aandacht?</a:t>
            </a:r>
          </a:p>
          <a:p>
            <a:pPr>
              <a:buFont typeface="Wingdings" panose="05000000000000000000" pitchFamily="2" charset="2"/>
              <a:buChar char="Ø"/>
            </a:pPr>
            <a:r>
              <a:rPr lang="nl-NL" dirty="0">
                <a:ea typeface="Calibri"/>
                <a:cs typeface="Calibri"/>
              </a:rPr>
              <a:t>Welke duurzaamheidskenmerken zijn te herkennen in het beleid?</a:t>
            </a:r>
          </a:p>
          <a:p>
            <a:pPr>
              <a:buFont typeface="Wingdings" panose="05000000000000000000" pitchFamily="2" charset="2"/>
              <a:buChar char="Ø"/>
            </a:pPr>
            <a:r>
              <a:rPr lang="nl-NL" dirty="0">
                <a:ea typeface="Calibri"/>
                <a:cs typeface="Calibri"/>
              </a:rPr>
              <a:t>Welke sociale, ecologische en economische waarden leven er in de organisatie?</a:t>
            </a:r>
          </a:p>
          <a:p>
            <a:pPr>
              <a:buFont typeface="Wingdings" panose="05000000000000000000" pitchFamily="2" charset="2"/>
              <a:buChar char="Ø"/>
            </a:pPr>
            <a:r>
              <a:rPr lang="nl-NL" dirty="0">
                <a:ea typeface="Calibri"/>
                <a:cs typeface="Calibri"/>
              </a:rPr>
              <a:t>Welke voorwaarden rond duurzaamheid zijn er en aan welke wordt vastgehouden?</a:t>
            </a:r>
          </a:p>
          <a:p>
            <a:pPr>
              <a:buFont typeface="Wingdings" panose="05000000000000000000" pitchFamily="2" charset="2"/>
              <a:buChar char="Ø"/>
            </a:pPr>
            <a:r>
              <a:rPr lang="nl-NL" dirty="0">
                <a:ea typeface="Calibri"/>
                <a:cs typeface="Calibri"/>
              </a:rPr>
              <a:t>Welke duurzaamheidswaarden hebben stand gehouden?</a:t>
            </a:r>
          </a:p>
          <a:p>
            <a:endParaRPr lang="nl-NL" dirty="0"/>
          </a:p>
        </p:txBody>
      </p:sp>
    </p:spTree>
    <p:extLst>
      <p:ext uri="{BB962C8B-B14F-4D97-AF65-F5344CB8AC3E}">
        <p14:creationId xmlns:p14="http://schemas.microsoft.com/office/powerpoint/2010/main" val="2651649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0830A-6B93-7410-9794-13097B9AD993}"/>
              </a:ext>
            </a:extLst>
          </p:cNvPr>
          <p:cNvSpPr>
            <a:spLocks noGrp="1"/>
          </p:cNvSpPr>
          <p:nvPr>
            <p:ph type="title"/>
          </p:nvPr>
        </p:nvSpPr>
        <p:spPr/>
        <p:txBody>
          <a:bodyPr/>
          <a:lstStyle/>
          <a:p>
            <a:r>
              <a:rPr lang="nl-NL" dirty="0"/>
              <a:t>Context (2/6)</a:t>
            </a:r>
          </a:p>
        </p:txBody>
      </p:sp>
      <p:sp>
        <p:nvSpPr>
          <p:cNvPr id="3" name="Tijdelijke aanduiding voor inhoud 2">
            <a:extLst>
              <a:ext uri="{FF2B5EF4-FFF2-40B4-BE49-F238E27FC236}">
                <a16:creationId xmlns:a16="http://schemas.microsoft.com/office/drawing/2014/main" id="{F2963834-743D-98CB-04F4-BDCD41682899}"/>
              </a:ext>
            </a:extLst>
          </p:cNvPr>
          <p:cNvSpPr>
            <a:spLocks noGrp="1"/>
          </p:cNvSpPr>
          <p:nvPr>
            <p:ph idx="1"/>
          </p:nvPr>
        </p:nvSpPr>
        <p:spPr/>
        <p:txBody>
          <a:bodyPr/>
          <a:lstStyle/>
          <a:p>
            <a:pPr>
              <a:buFont typeface="Wingdings" panose="05000000000000000000" pitchFamily="2" charset="2"/>
              <a:buChar char="Ø"/>
            </a:pPr>
            <a:r>
              <a:rPr lang="nl-NL" sz="1800" dirty="0">
                <a:ea typeface="+mn-lt"/>
                <a:cs typeface="+mn-lt"/>
              </a:rPr>
              <a:t>Hoe kunnen mensen elkaar begrijpen:</a:t>
            </a:r>
          </a:p>
          <a:p>
            <a:pPr lvl="1">
              <a:buFont typeface="Wingdings" panose="05000000000000000000" pitchFamily="2" charset="2"/>
              <a:buChar char="Ø"/>
            </a:pPr>
            <a:r>
              <a:rPr lang="nl-NL" dirty="0">
                <a:ea typeface="+mn-lt"/>
                <a:cs typeface="+mn-lt"/>
              </a:rPr>
              <a:t>Overleggen </a:t>
            </a:r>
          </a:p>
          <a:p>
            <a:pPr lvl="1">
              <a:buFont typeface="Wingdings" panose="05000000000000000000" pitchFamily="2" charset="2"/>
              <a:buChar char="Ø"/>
            </a:pPr>
            <a:r>
              <a:rPr lang="nl-NL" dirty="0">
                <a:ea typeface="+mn-lt"/>
                <a:cs typeface="+mn-lt"/>
              </a:rPr>
              <a:t>Ondernemingsraad </a:t>
            </a:r>
            <a:endParaRPr lang="nl-NL" dirty="0">
              <a:cs typeface="Calibri"/>
            </a:endParaRPr>
          </a:p>
          <a:p>
            <a:pPr lvl="1">
              <a:buFont typeface="Wingdings" panose="05000000000000000000" pitchFamily="2" charset="2"/>
              <a:buChar char="Ø"/>
            </a:pPr>
            <a:r>
              <a:rPr lang="nl-NL" dirty="0">
                <a:ea typeface="+mn-lt"/>
                <a:cs typeface="+mn-lt"/>
              </a:rPr>
              <a:t>Klankbordgroep </a:t>
            </a:r>
            <a:endParaRPr lang="nl-NL" dirty="0">
              <a:cs typeface="Calibri"/>
            </a:endParaRPr>
          </a:p>
          <a:p>
            <a:pPr lvl="1">
              <a:buFont typeface="Wingdings" panose="05000000000000000000" pitchFamily="2" charset="2"/>
              <a:buChar char="Ø"/>
            </a:pPr>
            <a:r>
              <a:rPr lang="nl-NL" dirty="0">
                <a:ea typeface="+mn-lt"/>
                <a:cs typeface="+mn-lt"/>
              </a:rPr>
              <a:t>Bijeenkomsten voor alle medewerkers </a:t>
            </a:r>
          </a:p>
          <a:p>
            <a:pPr lvl="1">
              <a:buFont typeface="Wingdings" panose="05000000000000000000" pitchFamily="2" charset="2"/>
              <a:buChar char="Ø"/>
            </a:pPr>
            <a:endParaRPr lang="nl-NL" dirty="0">
              <a:ea typeface="+mn-lt"/>
              <a:cs typeface="+mn-lt"/>
            </a:endParaRPr>
          </a:p>
          <a:p>
            <a:pPr>
              <a:buFont typeface="Wingdings" panose="05000000000000000000" pitchFamily="2" charset="2"/>
              <a:buChar char="Ø"/>
            </a:pPr>
            <a:r>
              <a:rPr lang="nl-NL" sz="1800" dirty="0">
                <a:ea typeface="+mn-lt"/>
                <a:cs typeface="+mn-lt"/>
              </a:rPr>
              <a:t>Licenties </a:t>
            </a:r>
          </a:p>
          <a:p>
            <a:pPr lvl="1">
              <a:buFont typeface="Wingdings" panose="05000000000000000000" pitchFamily="2" charset="2"/>
              <a:buChar char="Ø"/>
            </a:pPr>
            <a:r>
              <a:rPr lang="nl-NL" dirty="0">
                <a:ea typeface="+mn-lt"/>
                <a:cs typeface="+mn-lt"/>
              </a:rPr>
              <a:t>Free software/open source </a:t>
            </a:r>
          </a:p>
          <a:p>
            <a:pPr lvl="1">
              <a:buFont typeface="Wingdings" panose="05000000000000000000" pitchFamily="2" charset="2"/>
              <a:buChar char="Ø"/>
            </a:pPr>
            <a:r>
              <a:rPr lang="nl-NL" dirty="0">
                <a:ea typeface="+mn-lt"/>
                <a:cs typeface="+mn-lt"/>
              </a:rPr>
              <a:t>Software </a:t>
            </a:r>
            <a:r>
              <a:rPr lang="nl-NL" dirty="0" err="1">
                <a:ea typeface="+mn-lt"/>
                <a:cs typeface="+mn-lt"/>
              </a:rPr>
              <a:t>communities</a:t>
            </a:r>
            <a:r>
              <a:rPr lang="nl-NL" dirty="0">
                <a:ea typeface="+mn-lt"/>
                <a:cs typeface="+mn-lt"/>
              </a:rPr>
              <a:t> </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131995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DCB023-B900-0B94-81CC-DA0A85133240}"/>
              </a:ext>
            </a:extLst>
          </p:cNvPr>
          <p:cNvSpPr>
            <a:spLocks noGrp="1"/>
          </p:cNvSpPr>
          <p:nvPr>
            <p:ph type="title"/>
          </p:nvPr>
        </p:nvSpPr>
        <p:spPr>
          <a:xfrm>
            <a:off x="1554120" y="1020871"/>
            <a:ext cx="6960759" cy="2849671"/>
          </a:xfrm>
        </p:spPr>
        <p:txBody>
          <a:bodyPr vert="horz" lIns="91440" tIns="45720" rIns="91440" bIns="45720" rtlCol="0" anchor="b">
            <a:normAutofit/>
          </a:bodyPr>
          <a:lstStyle/>
          <a:p>
            <a:r>
              <a:rPr lang="nl-NL" sz="6600" dirty="0">
                <a:solidFill>
                  <a:srgbClr val="FFFFFF"/>
                </a:solidFill>
              </a:rPr>
              <a:t>Inleiding</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395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0830A-6B93-7410-9794-13097B9AD993}"/>
              </a:ext>
            </a:extLst>
          </p:cNvPr>
          <p:cNvSpPr>
            <a:spLocks noGrp="1"/>
          </p:cNvSpPr>
          <p:nvPr>
            <p:ph type="title"/>
          </p:nvPr>
        </p:nvSpPr>
        <p:spPr/>
        <p:txBody>
          <a:bodyPr/>
          <a:lstStyle/>
          <a:p>
            <a:r>
              <a:rPr lang="nl-NL" dirty="0"/>
              <a:t>Context (3/6)</a:t>
            </a:r>
          </a:p>
        </p:txBody>
      </p:sp>
      <p:sp>
        <p:nvSpPr>
          <p:cNvPr id="3" name="Tijdelijke aanduiding voor inhoud 2">
            <a:extLst>
              <a:ext uri="{FF2B5EF4-FFF2-40B4-BE49-F238E27FC236}">
                <a16:creationId xmlns:a16="http://schemas.microsoft.com/office/drawing/2014/main" id="{F2963834-743D-98CB-04F4-BDCD41682899}"/>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nl-NL" sz="1800" dirty="0">
                <a:ea typeface="+mn-lt"/>
                <a:cs typeface="+mn-lt"/>
              </a:rPr>
              <a:t>Hoe kunnen mens en machine elkaar begrijpen?</a:t>
            </a:r>
            <a:endParaRPr lang="nl-NL" sz="1800" dirty="0">
              <a:cs typeface="Calibri"/>
            </a:endParaRPr>
          </a:p>
          <a:p>
            <a:pPr lvl="1">
              <a:buFont typeface="Wingdings" panose="05000000000000000000" pitchFamily="2" charset="2"/>
              <a:buChar char="Ø"/>
            </a:pPr>
            <a:r>
              <a:rPr lang="nl-NL" dirty="0">
                <a:ea typeface="+mn-lt"/>
                <a:cs typeface="+mn-lt"/>
              </a:rPr>
              <a:t>Gesproken (Nederlands, Engels, etc..) - Is er inleving met stakeholders? </a:t>
            </a:r>
            <a:endParaRPr lang="nl-NL" dirty="0">
              <a:cs typeface="Calibri"/>
            </a:endParaRPr>
          </a:p>
          <a:p>
            <a:pPr lvl="1">
              <a:buFont typeface="Wingdings" panose="05000000000000000000" pitchFamily="2" charset="2"/>
              <a:buChar char="Ø"/>
            </a:pPr>
            <a:r>
              <a:rPr lang="nl-NL" dirty="0">
                <a:ea typeface="+mn-lt"/>
                <a:cs typeface="+mn-lt"/>
              </a:rPr>
              <a:t>Programmeren - Is de taal toegankelijk? 		</a:t>
            </a:r>
          </a:p>
          <a:p>
            <a:pPr lvl="2">
              <a:buFont typeface="Wingdings" panose="05000000000000000000" pitchFamily="2" charset="2"/>
              <a:buChar char="Ø"/>
            </a:pPr>
            <a:r>
              <a:rPr lang="nl-NL" dirty="0">
                <a:ea typeface="+mn-lt"/>
                <a:cs typeface="+mn-lt"/>
              </a:rPr>
              <a:t>Python - doorgaans wel toegankelijk, maar niet energie efficiënt</a:t>
            </a:r>
          </a:p>
          <a:p>
            <a:pPr lvl="2">
              <a:buFont typeface="Wingdings" panose="05000000000000000000" pitchFamily="2" charset="2"/>
              <a:buChar char="Ø"/>
            </a:pPr>
            <a:r>
              <a:rPr lang="nl-NL" dirty="0">
                <a:ea typeface="+mn-lt"/>
                <a:cs typeface="+mn-lt"/>
              </a:rPr>
              <a:t>C - doorgaans niet toegankelijk, maar wel energie efficiënt</a:t>
            </a:r>
          </a:p>
          <a:p>
            <a:pPr lvl="2">
              <a:buFont typeface="Wingdings" panose="05000000000000000000" pitchFamily="2" charset="2"/>
              <a:buChar char="Ø"/>
            </a:pPr>
            <a:r>
              <a:rPr lang="nl-NL" dirty="0">
                <a:ea typeface="+mn-lt"/>
                <a:cs typeface="+mn-lt"/>
              </a:rPr>
              <a:t>decentraal, op team-niveau keuze </a:t>
            </a:r>
          </a:p>
          <a:p>
            <a:pPr>
              <a:buFont typeface="Wingdings" panose="05000000000000000000" pitchFamily="2" charset="2"/>
              <a:buChar char="Ø"/>
            </a:pPr>
            <a:endParaRPr lang="nl-NL" dirty="0"/>
          </a:p>
          <a:p>
            <a:pPr>
              <a:buFont typeface="Wingdings" panose="05000000000000000000" pitchFamily="2" charset="2"/>
              <a:buChar char="Ø"/>
            </a:pPr>
            <a:r>
              <a:rPr lang="nl-NL" sz="1800" dirty="0">
                <a:ea typeface="+mn-lt"/>
                <a:cs typeface="+mn-lt"/>
              </a:rPr>
              <a:t>Hoe ontmoeten mensen elkaar?</a:t>
            </a:r>
          </a:p>
          <a:p>
            <a:pPr lvl="1">
              <a:buFont typeface="Wingdings" panose="05000000000000000000" pitchFamily="2" charset="2"/>
              <a:buChar char="Ø"/>
            </a:pPr>
            <a:r>
              <a:rPr lang="nl-NL" dirty="0">
                <a:ea typeface="+mn-lt"/>
                <a:cs typeface="+mn-lt"/>
              </a:rPr>
              <a:t>Fysiek </a:t>
            </a:r>
          </a:p>
          <a:p>
            <a:pPr lvl="1">
              <a:buFont typeface="Wingdings" panose="05000000000000000000" pitchFamily="2" charset="2"/>
              <a:buChar char="Ø"/>
            </a:pPr>
            <a:r>
              <a:rPr lang="nl-NL" dirty="0">
                <a:ea typeface="+mn-lt"/>
                <a:cs typeface="+mn-lt"/>
              </a:rPr>
              <a:t>Remote </a:t>
            </a:r>
          </a:p>
          <a:p>
            <a:pPr lvl="1">
              <a:buFont typeface="Wingdings" panose="05000000000000000000" pitchFamily="2" charset="2"/>
              <a:buChar char="Ø"/>
            </a:pPr>
            <a:r>
              <a:rPr lang="nl-NL" dirty="0">
                <a:ea typeface="+mn-lt"/>
                <a:cs typeface="+mn-lt"/>
              </a:rPr>
              <a:t>Kantoor dag </a:t>
            </a:r>
          </a:p>
          <a:p>
            <a:pPr lvl="1">
              <a:buFont typeface="Wingdings" panose="05000000000000000000" pitchFamily="2" charset="2"/>
              <a:buChar char="Ø"/>
            </a:pPr>
            <a:r>
              <a:rPr lang="nl-NL" dirty="0">
                <a:ea typeface="+mn-lt"/>
                <a:cs typeface="+mn-lt"/>
              </a:rPr>
              <a:t>Bijeenkomsten voor alle medewerkers </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301777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0830A-6B93-7410-9794-13097B9AD993}"/>
              </a:ext>
            </a:extLst>
          </p:cNvPr>
          <p:cNvSpPr>
            <a:spLocks noGrp="1"/>
          </p:cNvSpPr>
          <p:nvPr>
            <p:ph type="title"/>
          </p:nvPr>
        </p:nvSpPr>
        <p:spPr/>
        <p:txBody>
          <a:bodyPr/>
          <a:lstStyle/>
          <a:p>
            <a:r>
              <a:rPr lang="nl-NL" dirty="0"/>
              <a:t>Context (4/6)</a:t>
            </a:r>
          </a:p>
        </p:txBody>
      </p:sp>
      <p:sp>
        <p:nvSpPr>
          <p:cNvPr id="3" name="Tijdelijke aanduiding voor inhoud 2">
            <a:extLst>
              <a:ext uri="{FF2B5EF4-FFF2-40B4-BE49-F238E27FC236}">
                <a16:creationId xmlns:a16="http://schemas.microsoft.com/office/drawing/2014/main" id="{F2963834-743D-98CB-04F4-BDCD41682899}"/>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nl-NL" sz="1800" dirty="0">
                <a:ea typeface="+mn-lt"/>
                <a:cs typeface="+mn-lt"/>
              </a:rPr>
              <a:t>Is er invloed op wetten?</a:t>
            </a:r>
            <a:endParaRPr lang="nl-NL" dirty="0">
              <a:cs typeface="Calibri"/>
            </a:endParaRPr>
          </a:p>
          <a:p>
            <a:pPr lvl="1">
              <a:buFont typeface="Wingdings" panose="05000000000000000000" pitchFamily="2" charset="2"/>
              <a:buChar char="Ø"/>
            </a:pPr>
            <a:r>
              <a:rPr lang="nl-NL" dirty="0">
                <a:ea typeface="+mn-lt"/>
                <a:cs typeface="+mn-lt"/>
              </a:rPr>
              <a:t>Locatie gegevens </a:t>
            </a:r>
            <a:endParaRPr lang="nl-NL" dirty="0"/>
          </a:p>
          <a:p>
            <a:pPr lvl="1">
              <a:buFont typeface="Wingdings" panose="05000000000000000000" pitchFamily="2" charset="2"/>
              <a:buChar char="Ø"/>
            </a:pPr>
            <a:r>
              <a:rPr lang="nl-NL" dirty="0">
                <a:ea typeface="+mn-lt"/>
                <a:cs typeface="+mn-lt"/>
              </a:rPr>
              <a:t>Locatie datacenters</a:t>
            </a:r>
            <a:endParaRPr lang="nl-NL" dirty="0"/>
          </a:p>
          <a:p>
            <a:pPr lvl="1">
              <a:buFont typeface="Wingdings" panose="05000000000000000000" pitchFamily="2" charset="2"/>
              <a:buChar char="Ø"/>
            </a:pPr>
            <a:r>
              <a:rPr lang="nl-NL" dirty="0">
                <a:ea typeface="+mn-lt"/>
                <a:cs typeface="+mn-lt"/>
              </a:rPr>
              <a:t>Licenties van software</a:t>
            </a:r>
            <a:endParaRPr lang="nl-NL" dirty="0"/>
          </a:p>
          <a:p>
            <a:pPr>
              <a:buFont typeface="Wingdings" panose="05000000000000000000" pitchFamily="2" charset="2"/>
              <a:buChar char="Ø"/>
            </a:pPr>
            <a:endParaRPr lang="nl-NL" sz="1800" dirty="0">
              <a:ea typeface="+mn-lt"/>
              <a:cs typeface="+mn-lt"/>
            </a:endParaRPr>
          </a:p>
          <a:p>
            <a:pPr>
              <a:buFont typeface="Wingdings" panose="05000000000000000000" pitchFamily="2" charset="2"/>
              <a:buChar char="Ø"/>
            </a:pPr>
            <a:r>
              <a:rPr lang="nl-NL" sz="1800" dirty="0">
                <a:ea typeface="+mn-lt"/>
                <a:cs typeface="+mn-lt"/>
              </a:rPr>
              <a:t>Zijn er mogelijkheden voor mensen in te stromen?</a:t>
            </a:r>
          </a:p>
          <a:p>
            <a:pPr lvl="1">
              <a:buFont typeface="Wingdings" panose="05000000000000000000" pitchFamily="2" charset="2"/>
              <a:buChar char="Ø"/>
            </a:pPr>
            <a:r>
              <a:rPr lang="nl-NL" dirty="0">
                <a:ea typeface="+mn-lt"/>
                <a:cs typeface="+mn-lt"/>
              </a:rPr>
              <a:t>Beschikbare mensen die wel willen, maar (nog) niet kunnen</a:t>
            </a:r>
            <a:endParaRPr lang="nl-NL" dirty="0"/>
          </a:p>
          <a:p>
            <a:pPr lvl="1">
              <a:buFont typeface="Wingdings" panose="05000000000000000000" pitchFamily="2" charset="2"/>
              <a:buChar char="Ø"/>
            </a:pPr>
            <a:r>
              <a:rPr lang="nl-NL" dirty="0">
                <a:ea typeface="+mn-lt"/>
                <a:cs typeface="+mn-lt"/>
              </a:rPr>
              <a:t>Trainee mogelijkheden</a:t>
            </a:r>
            <a:endParaRPr lang="nl-NL" dirty="0"/>
          </a:p>
          <a:p>
            <a:pPr lvl="1">
              <a:buFont typeface="Wingdings" panose="05000000000000000000" pitchFamily="2" charset="2"/>
              <a:buChar char="Ø"/>
            </a:pPr>
            <a:r>
              <a:rPr lang="nl-NL" dirty="0">
                <a:ea typeface="+mn-lt"/>
                <a:cs typeface="+mn-lt"/>
              </a:rPr>
              <a:t>Zijinstromers</a:t>
            </a:r>
            <a:endParaRPr lang="nl-NL" dirty="0"/>
          </a:p>
          <a:p>
            <a:pPr lvl="1">
              <a:buFont typeface="Wingdings" panose="05000000000000000000" pitchFamily="2" charset="2"/>
              <a:buChar char="Ø"/>
            </a:pPr>
            <a:r>
              <a:rPr lang="nl-NL" dirty="0">
                <a:ea typeface="+mn-lt"/>
                <a:cs typeface="+mn-lt"/>
              </a:rPr>
              <a:t>Opleidingsmogelijkheden</a:t>
            </a:r>
            <a:endParaRPr lang="nl-NL" dirty="0"/>
          </a:p>
        </p:txBody>
      </p:sp>
    </p:spTree>
    <p:extLst>
      <p:ext uri="{BB962C8B-B14F-4D97-AF65-F5344CB8AC3E}">
        <p14:creationId xmlns:p14="http://schemas.microsoft.com/office/powerpoint/2010/main" val="3096045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6033B-CC22-6D96-6147-DF63CEA37D87}"/>
              </a:ext>
            </a:extLst>
          </p:cNvPr>
          <p:cNvSpPr>
            <a:spLocks noGrp="1"/>
          </p:cNvSpPr>
          <p:nvPr>
            <p:ph type="title"/>
          </p:nvPr>
        </p:nvSpPr>
        <p:spPr/>
        <p:txBody>
          <a:bodyPr/>
          <a:lstStyle/>
          <a:p>
            <a:r>
              <a:rPr lang="nl-NL" dirty="0"/>
              <a:t>Context (5/6)</a:t>
            </a:r>
          </a:p>
        </p:txBody>
      </p:sp>
      <p:sp>
        <p:nvSpPr>
          <p:cNvPr id="3" name="Tijdelijke aanduiding voor inhoud 2">
            <a:extLst>
              <a:ext uri="{FF2B5EF4-FFF2-40B4-BE49-F238E27FC236}">
                <a16:creationId xmlns:a16="http://schemas.microsoft.com/office/drawing/2014/main" id="{A2EBE632-35A9-B7FF-EF96-2818B909FE11}"/>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nl-NL" sz="1800" dirty="0">
                <a:ea typeface="+mn-lt"/>
                <a:cs typeface="+mn-lt"/>
              </a:rPr>
              <a:t>Is er invloed op hoe en wanneer energie wordt opgewekt?</a:t>
            </a:r>
          </a:p>
          <a:p>
            <a:pPr lvl="1">
              <a:buFont typeface="Wingdings" panose="05000000000000000000" pitchFamily="2" charset="2"/>
              <a:buChar char="Ø"/>
            </a:pPr>
            <a:r>
              <a:rPr lang="nl-NL" dirty="0">
                <a:ea typeface="+mn-lt"/>
                <a:cs typeface="+mn-lt"/>
              </a:rPr>
              <a:t>Energiebron </a:t>
            </a:r>
          </a:p>
          <a:p>
            <a:pPr lvl="1">
              <a:buFont typeface="Wingdings" panose="05000000000000000000" pitchFamily="2" charset="2"/>
              <a:buChar char="Ø"/>
            </a:pPr>
            <a:r>
              <a:rPr lang="nl-NL" dirty="0">
                <a:ea typeface="+mn-lt"/>
                <a:cs typeface="+mn-lt"/>
              </a:rPr>
              <a:t>Windmolens </a:t>
            </a:r>
          </a:p>
          <a:p>
            <a:pPr lvl="1">
              <a:buFont typeface="Wingdings" panose="05000000000000000000" pitchFamily="2" charset="2"/>
              <a:buChar char="Ø"/>
            </a:pPr>
            <a:r>
              <a:rPr lang="nl-NL" dirty="0">
                <a:ea typeface="+mn-lt"/>
                <a:cs typeface="+mn-lt"/>
              </a:rPr>
              <a:t>Biomassa </a:t>
            </a:r>
          </a:p>
          <a:p>
            <a:pPr lvl="1">
              <a:buFont typeface="Wingdings" panose="05000000000000000000" pitchFamily="2" charset="2"/>
              <a:buChar char="Ø"/>
            </a:pPr>
            <a:r>
              <a:rPr lang="nl-NL" dirty="0">
                <a:ea typeface="+mn-lt"/>
                <a:cs typeface="+mn-lt"/>
              </a:rPr>
              <a:t>Zonnepanelen </a:t>
            </a:r>
          </a:p>
          <a:p>
            <a:pPr lvl="1">
              <a:buFont typeface="Wingdings" panose="05000000000000000000" pitchFamily="2" charset="2"/>
              <a:buChar char="Ø"/>
            </a:pPr>
            <a:r>
              <a:rPr lang="nl-NL" dirty="0">
                <a:ea typeface="+mn-lt"/>
                <a:cs typeface="+mn-lt"/>
              </a:rPr>
              <a:t>Energiemoment (‘s nachts/overdag) </a:t>
            </a:r>
          </a:p>
          <a:p>
            <a:pPr lvl="1">
              <a:buFont typeface="Wingdings" panose="05000000000000000000" pitchFamily="2" charset="2"/>
              <a:buChar char="Ø"/>
            </a:pPr>
            <a:endParaRPr lang="nl-NL" dirty="0">
              <a:ea typeface="+mn-lt"/>
              <a:cs typeface="+mn-lt"/>
            </a:endParaRPr>
          </a:p>
          <a:p>
            <a:pPr>
              <a:buFont typeface="Wingdings" panose="05000000000000000000" pitchFamily="2" charset="2"/>
              <a:buChar char="Ø"/>
            </a:pPr>
            <a:r>
              <a:rPr lang="nl-NL" sz="1800" dirty="0">
                <a:ea typeface="+mn-lt"/>
                <a:cs typeface="+mn-lt"/>
              </a:rPr>
              <a:t>Of en hoe is integriteit aan de orde buiten een afvinklijst en een certificaat?</a:t>
            </a:r>
          </a:p>
          <a:p>
            <a:pPr lvl="1">
              <a:buFont typeface="Wingdings" panose="05000000000000000000" pitchFamily="2" charset="2"/>
              <a:buChar char="Ø"/>
            </a:pPr>
            <a:r>
              <a:rPr lang="nl-NL" dirty="0">
                <a:ea typeface="+mn-lt"/>
                <a:cs typeface="+mn-lt"/>
              </a:rPr>
              <a:t>Vertrouwenspersoon</a:t>
            </a:r>
          </a:p>
          <a:p>
            <a:pPr lvl="1">
              <a:buFont typeface="Wingdings" panose="05000000000000000000" pitchFamily="2" charset="2"/>
              <a:buChar char="Ø"/>
            </a:pPr>
            <a:r>
              <a:rPr lang="nl-NL" dirty="0">
                <a:ea typeface="+mn-lt"/>
                <a:cs typeface="+mn-lt"/>
              </a:rPr>
              <a:t>Integriteitssecretaris</a:t>
            </a:r>
          </a:p>
          <a:p>
            <a:pPr lvl="1">
              <a:buFont typeface="Wingdings" panose="05000000000000000000" pitchFamily="2" charset="2"/>
              <a:buChar char="Ø"/>
            </a:pPr>
            <a:r>
              <a:rPr lang="nl-NL" dirty="0">
                <a:ea typeface="+mn-lt"/>
                <a:cs typeface="+mn-lt"/>
              </a:rPr>
              <a:t>Ondernemingsraad</a:t>
            </a:r>
            <a:endParaRPr lang="nl-NL" dirty="0"/>
          </a:p>
        </p:txBody>
      </p:sp>
    </p:spTree>
    <p:extLst>
      <p:ext uri="{BB962C8B-B14F-4D97-AF65-F5344CB8AC3E}">
        <p14:creationId xmlns:p14="http://schemas.microsoft.com/office/powerpoint/2010/main" val="160375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4A9A1-B95C-F372-4F0A-BCAAB0743587}"/>
              </a:ext>
            </a:extLst>
          </p:cNvPr>
          <p:cNvSpPr>
            <a:spLocks noGrp="1"/>
          </p:cNvSpPr>
          <p:nvPr>
            <p:ph type="title"/>
          </p:nvPr>
        </p:nvSpPr>
        <p:spPr/>
        <p:txBody>
          <a:bodyPr/>
          <a:lstStyle/>
          <a:p>
            <a:r>
              <a:rPr lang="nl-NL" dirty="0"/>
              <a:t>Context (6/6)</a:t>
            </a:r>
          </a:p>
        </p:txBody>
      </p:sp>
      <p:sp>
        <p:nvSpPr>
          <p:cNvPr id="3" name="Tijdelijke aanduiding voor inhoud 2">
            <a:extLst>
              <a:ext uri="{FF2B5EF4-FFF2-40B4-BE49-F238E27FC236}">
                <a16:creationId xmlns:a16="http://schemas.microsoft.com/office/drawing/2014/main" id="{2B156180-EFAF-1EAF-302C-619868C3B83C}"/>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nl-NL" sz="1800" dirty="0">
                <a:ea typeface="+mn-lt"/>
                <a:cs typeface="+mn-lt"/>
              </a:rPr>
              <a:t>Hoe worden belangen van cliënten geborgd?</a:t>
            </a:r>
          </a:p>
          <a:p>
            <a:pPr lvl="1">
              <a:buFont typeface="Wingdings" panose="05000000000000000000" pitchFamily="2" charset="2"/>
              <a:buChar char="Ø"/>
            </a:pPr>
            <a:r>
              <a:rPr lang="nl-NL" dirty="0">
                <a:ea typeface="+mn-lt"/>
                <a:cs typeface="+mn-lt"/>
              </a:rPr>
              <a:t>Grondslag </a:t>
            </a:r>
          </a:p>
          <a:p>
            <a:pPr lvl="1">
              <a:buFont typeface="Wingdings" panose="05000000000000000000" pitchFamily="2" charset="2"/>
              <a:buChar char="Ø"/>
            </a:pPr>
            <a:r>
              <a:rPr lang="nl-NL" dirty="0">
                <a:ea typeface="+mn-lt"/>
                <a:cs typeface="+mn-lt"/>
              </a:rPr>
              <a:t>Data minimalisatie </a:t>
            </a:r>
          </a:p>
          <a:p>
            <a:pPr lvl="1">
              <a:buFont typeface="Wingdings" panose="05000000000000000000" pitchFamily="2" charset="2"/>
              <a:buChar char="Ø"/>
            </a:pPr>
            <a:r>
              <a:rPr lang="nl-NL" dirty="0">
                <a:ea typeface="+mn-lt"/>
                <a:cs typeface="+mn-lt"/>
              </a:rPr>
              <a:t>Koppelingen</a:t>
            </a:r>
          </a:p>
          <a:p>
            <a:pPr lvl="1">
              <a:buFont typeface="Wingdings" panose="05000000000000000000" pitchFamily="2" charset="2"/>
              <a:buChar char="Ø"/>
            </a:pPr>
            <a:endParaRPr lang="nl-NL" dirty="0">
              <a:ea typeface="+mn-lt"/>
              <a:cs typeface="+mn-lt"/>
            </a:endParaRPr>
          </a:p>
          <a:p>
            <a:pPr>
              <a:buFont typeface="Wingdings" panose="05000000000000000000" pitchFamily="2" charset="2"/>
              <a:buChar char="Ø"/>
            </a:pPr>
            <a:r>
              <a:rPr lang="nl-NL" sz="1800" dirty="0">
                <a:ea typeface="+mn-lt"/>
                <a:cs typeface="+mn-lt"/>
              </a:rPr>
              <a:t>Hoe is de software te controleren?</a:t>
            </a:r>
          </a:p>
          <a:p>
            <a:pPr lvl="1">
              <a:buFont typeface="Wingdings" panose="05000000000000000000" pitchFamily="2" charset="2"/>
              <a:buChar char="Ø"/>
            </a:pPr>
            <a:r>
              <a:rPr lang="nl-NL" dirty="0">
                <a:ea typeface="+mn-lt"/>
                <a:cs typeface="+mn-lt"/>
              </a:rPr>
              <a:t>Open source </a:t>
            </a:r>
          </a:p>
          <a:p>
            <a:pPr lvl="1">
              <a:buFont typeface="Wingdings" panose="05000000000000000000" pitchFamily="2" charset="2"/>
              <a:buChar char="Ø"/>
            </a:pPr>
            <a:r>
              <a:rPr lang="nl-NL" dirty="0">
                <a:ea typeface="+mn-lt"/>
                <a:cs typeface="+mn-lt"/>
              </a:rPr>
              <a:t>Gegevens </a:t>
            </a:r>
          </a:p>
          <a:p>
            <a:pPr lvl="1">
              <a:buFont typeface="Wingdings" panose="05000000000000000000" pitchFamily="2" charset="2"/>
              <a:buChar char="Ø"/>
            </a:pPr>
            <a:r>
              <a:rPr lang="nl-NL" dirty="0">
                <a:ea typeface="+mn-lt"/>
                <a:cs typeface="+mn-lt"/>
              </a:rPr>
              <a:t>Back-ups </a:t>
            </a:r>
          </a:p>
          <a:p>
            <a:pPr lvl="1">
              <a:buFont typeface="Wingdings" panose="05000000000000000000" pitchFamily="2" charset="2"/>
              <a:buChar char="Ø"/>
            </a:pPr>
            <a:r>
              <a:rPr lang="nl-NL" dirty="0">
                <a:ea typeface="+mn-lt"/>
                <a:cs typeface="+mn-lt"/>
              </a:rPr>
              <a:t>Tijd </a:t>
            </a:r>
          </a:p>
          <a:p>
            <a:pPr lvl="1">
              <a:buFont typeface="Wingdings" panose="05000000000000000000" pitchFamily="2" charset="2"/>
              <a:buChar char="Ø"/>
            </a:pPr>
            <a:r>
              <a:rPr lang="nl-NL" dirty="0">
                <a:ea typeface="+mn-lt"/>
                <a:cs typeface="+mn-lt"/>
              </a:rPr>
              <a:t>Plaats </a:t>
            </a:r>
          </a:p>
          <a:p>
            <a:pPr>
              <a:buFont typeface="Wingdings" panose="05000000000000000000" pitchFamily="2" charset="2"/>
              <a:buChar char="Ø"/>
            </a:pPr>
            <a:endParaRPr lang="nl-NL" dirty="0">
              <a:ea typeface="+mn-lt"/>
              <a:cs typeface="+mn-lt"/>
            </a:endParaRPr>
          </a:p>
          <a:p>
            <a:endParaRPr lang="nl-NL" dirty="0"/>
          </a:p>
        </p:txBody>
      </p:sp>
    </p:spTree>
    <p:extLst>
      <p:ext uri="{BB962C8B-B14F-4D97-AF65-F5344CB8AC3E}">
        <p14:creationId xmlns:p14="http://schemas.microsoft.com/office/powerpoint/2010/main" val="3117505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FB69B-D685-5549-6ABE-979AD2F1A42E}"/>
              </a:ext>
            </a:extLst>
          </p:cNvPr>
          <p:cNvSpPr>
            <a:spLocks noGrp="1"/>
          </p:cNvSpPr>
          <p:nvPr>
            <p:ph type="title"/>
          </p:nvPr>
        </p:nvSpPr>
        <p:spPr/>
        <p:txBody>
          <a:bodyPr/>
          <a:lstStyle/>
          <a:p>
            <a:r>
              <a:rPr lang="nl-NL" dirty="0"/>
              <a:t>Product Risico Analyse</a:t>
            </a:r>
          </a:p>
        </p:txBody>
      </p:sp>
      <p:sp>
        <p:nvSpPr>
          <p:cNvPr id="3" name="Tijdelijke aanduiding voor inhoud 2">
            <a:extLst>
              <a:ext uri="{FF2B5EF4-FFF2-40B4-BE49-F238E27FC236}">
                <a16:creationId xmlns:a16="http://schemas.microsoft.com/office/drawing/2014/main" id="{CDE6B67F-E44F-8307-E60B-2C07004E9014}"/>
              </a:ext>
            </a:extLst>
          </p:cNvPr>
          <p:cNvSpPr>
            <a:spLocks noGrp="1"/>
          </p:cNvSpPr>
          <p:nvPr>
            <p:ph idx="1"/>
          </p:nvPr>
        </p:nvSpPr>
        <p:spPr>
          <a:xfrm>
            <a:off x="838200" y="1588556"/>
            <a:ext cx="10515600" cy="4351338"/>
          </a:xfrm>
        </p:spPr>
        <p:txBody>
          <a:bodyPr vert="horz" lIns="91440" tIns="45720" rIns="91440" bIns="45720" rtlCol="0" anchor="t">
            <a:normAutofit/>
          </a:bodyPr>
          <a:lstStyle/>
          <a:p>
            <a:pPr marL="0" indent="0">
              <a:buNone/>
            </a:pPr>
            <a:r>
              <a:rPr lang="nl-NL" dirty="0"/>
              <a:t>Tijdens een PRA-sessie kan de testmanager (als facilitator) vragen stellen die te maken hebben met Sustainability:</a:t>
            </a:r>
          </a:p>
          <a:p>
            <a:pPr>
              <a:buFont typeface="Wingdings" panose="05000000000000000000" pitchFamily="2" charset="2"/>
              <a:buChar char="Ø"/>
            </a:pPr>
            <a:r>
              <a:rPr lang="nl-NL" dirty="0"/>
              <a:t>Voldoet het systeem aan de Sustainability requirements?</a:t>
            </a:r>
          </a:p>
          <a:p>
            <a:pPr>
              <a:buFont typeface="Wingdings" panose="05000000000000000000" pitchFamily="2" charset="2"/>
              <a:buChar char="Ø"/>
            </a:pPr>
            <a:r>
              <a:rPr lang="nl-NL" dirty="0"/>
              <a:t>Wat is de impact van het product nadat het in productie is, bv ecologische impact?</a:t>
            </a:r>
          </a:p>
          <a:p>
            <a:pPr>
              <a:buFont typeface="Wingdings" panose="05000000000000000000" pitchFamily="2" charset="2"/>
              <a:buChar char="Ø"/>
            </a:pPr>
            <a:r>
              <a:rPr lang="nl-NL" dirty="0"/>
              <a:t>Wordt er tijdens het bouwen rekening gehouden met </a:t>
            </a:r>
            <a:r>
              <a:rPr lang="nl-NL" dirty="0" err="1"/>
              <a:t>sustainable</a:t>
            </a:r>
            <a:r>
              <a:rPr lang="nl-NL" dirty="0"/>
              <a:t> oplossingen/</a:t>
            </a:r>
            <a:r>
              <a:rPr lang="nl-NL" dirty="0" err="1"/>
              <a:t>tooling</a:t>
            </a:r>
            <a:r>
              <a:rPr lang="nl-NL" dirty="0"/>
              <a:t>?</a:t>
            </a:r>
          </a:p>
          <a:p>
            <a:pPr>
              <a:buFont typeface="Wingdings" panose="05000000000000000000" pitchFamily="2" charset="2"/>
              <a:buChar char="Ø"/>
            </a:pPr>
            <a:r>
              <a:rPr lang="nl-NL" dirty="0"/>
              <a:t>Kunnen we het product straks sustainable onderhouden?</a:t>
            </a:r>
          </a:p>
          <a:p>
            <a:pPr>
              <a:buFont typeface="Wingdings" panose="05000000000000000000" pitchFamily="2" charset="2"/>
              <a:buChar char="Ø"/>
            </a:pPr>
            <a:r>
              <a:rPr lang="nl-NL" dirty="0"/>
              <a:t>Is het product zelf Sustainable?</a:t>
            </a:r>
          </a:p>
          <a:p>
            <a:pPr marL="0" indent="0">
              <a:buNone/>
            </a:pPr>
            <a:endParaRPr lang="nl-NL" dirty="0"/>
          </a:p>
          <a:p>
            <a:pPr marL="0" indent="0">
              <a:buNone/>
            </a:pPr>
            <a:r>
              <a:rPr lang="nl-NL" dirty="0"/>
              <a:t>De product risico’s en hun prioriteit bepalen de formaliteit en inspanning in het verdere verloop van het testtraject: testvoorbereiding, testuitvoering, oplossen van bevindingen, etc..</a:t>
            </a:r>
          </a:p>
        </p:txBody>
      </p:sp>
    </p:spTree>
    <p:extLst>
      <p:ext uri="{BB962C8B-B14F-4D97-AF65-F5344CB8AC3E}">
        <p14:creationId xmlns:p14="http://schemas.microsoft.com/office/powerpoint/2010/main" val="261065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B6194-657B-6027-F191-F44A82B64A24}"/>
              </a:ext>
            </a:extLst>
          </p:cNvPr>
          <p:cNvSpPr>
            <a:spLocks noGrp="1"/>
          </p:cNvSpPr>
          <p:nvPr>
            <p:ph type="title"/>
          </p:nvPr>
        </p:nvSpPr>
        <p:spPr/>
        <p:txBody>
          <a:bodyPr/>
          <a:lstStyle/>
          <a:p>
            <a:r>
              <a:rPr lang="nl-NL" dirty="0"/>
              <a:t>Stakeholder betrokkenheid </a:t>
            </a:r>
          </a:p>
        </p:txBody>
      </p:sp>
      <p:sp>
        <p:nvSpPr>
          <p:cNvPr id="3" name="Tijdelijke aanduiding voor inhoud 2">
            <a:extLst>
              <a:ext uri="{FF2B5EF4-FFF2-40B4-BE49-F238E27FC236}">
                <a16:creationId xmlns:a16="http://schemas.microsoft.com/office/drawing/2014/main" id="{AB5D6660-5703-4A82-7B36-FC01E425DA9A}"/>
              </a:ext>
            </a:extLst>
          </p:cNvPr>
          <p:cNvSpPr>
            <a:spLocks noGrp="1"/>
          </p:cNvSpPr>
          <p:nvPr>
            <p:ph idx="1"/>
          </p:nvPr>
        </p:nvSpPr>
        <p:spPr>
          <a:xfrm>
            <a:off x="838200" y="1475669"/>
            <a:ext cx="10515600" cy="4351338"/>
          </a:xfrm>
        </p:spPr>
        <p:txBody>
          <a:bodyPr vert="horz" lIns="91440" tIns="45720" rIns="91440" bIns="45720" rtlCol="0" anchor="t">
            <a:normAutofit/>
          </a:bodyPr>
          <a:lstStyle/>
          <a:p>
            <a:pPr marL="0" indent="0" fontAlgn="base">
              <a:buNone/>
            </a:pPr>
            <a:r>
              <a:rPr lang="nl-NL" sz="1800" b="0" i="0" dirty="0">
                <a:solidFill>
                  <a:srgbClr val="000000"/>
                </a:solidFill>
                <a:effectLst/>
                <a:latin typeface="Calibri"/>
                <a:cs typeface="Calibri"/>
              </a:rPr>
              <a:t>We hebben gesproken over het betrekken van stakeholders om Sustainability te agenderen. In elk geva</a:t>
            </a:r>
            <a:r>
              <a:rPr lang="nl-NL" sz="1800" dirty="0">
                <a:solidFill>
                  <a:srgbClr val="000000"/>
                </a:solidFill>
                <a:latin typeface="Calibri"/>
                <a:cs typeface="Calibri"/>
              </a:rPr>
              <a:t>l zal de tester de juiste stakeholders uit moeten nodigen bij het vaststellen van de </a:t>
            </a:r>
            <a:r>
              <a:rPr lang="nl-NL" dirty="0">
                <a:solidFill>
                  <a:srgbClr val="000000"/>
                </a:solidFill>
                <a:latin typeface="Calibri"/>
                <a:cs typeface="Calibri"/>
              </a:rPr>
              <a:t>productrisico’s</a:t>
            </a:r>
            <a:r>
              <a:rPr lang="nl-NL" sz="1800" dirty="0">
                <a:solidFill>
                  <a:srgbClr val="000000"/>
                </a:solidFill>
                <a:latin typeface="Calibri"/>
                <a:cs typeface="Calibri"/>
              </a:rPr>
              <a:t>. Dit is niet anders dan het huidige testproces. Het verschil zit hem wellicht in extra stakeholders of in elk geval stakeholders die input kunnen geven aan het testen van het nieuwe kwaliteitsattribuut Sustainability. Ook hiervoor zullen requirements en acceptatiecriteria moeten komen waarbij met testen vastgesteld kan worden of hieraan wordt voldaan.</a:t>
            </a:r>
            <a:endParaRPr lang="nl-NL" sz="1800" b="0" i="0" dirty="0">
              <a:solidFill>
                <a:srgbClr val="000000"/>
              </a:solidFill>
              <a:effectLst/>
              <a:latin typeface="Calibri"/>
              <a:cs typeface="Calibri"/>
            </a:endParaRPr>
          </a:p>
          <a:p>
            <a:pPr marL="0" indent="0" fontAlgn="base">
              <a:buNone/>
            </a:pPr>
            <a:r>
              <a:rPr lang="nl-NL" sz="1800" b="0" i="0" dirty="0">
                <a:solidFill>
                  <a:srgbClr val="000000"/>
                </a:solidFill>
                <a:effectLst/>
                <a:latin typeface="Calibri"/>
                <a:cs typeface="Calibri"/>
              </a:rPr>
              <a:t>Eigenlijk gaat dit niet anders dan bij b.v. performance (</a:t>
            </a:r>
            <a:r>
              <a:rPr lang="nl-NL" sz="1800" dirty="0">
                <a:solidFill>
                  <a:srgbClr val="000000"/>
                </a:solidFill>
                <a:latin typeface="Calibri"/>
                <a:cs typeface="Calibri"/>
              </a:rPr>
              <a:t>energiezuinig</a:t>
            </a:r>
            <a:r>
              <a:rPr lang="nl-NL" sz="1800" b="0" i="0" dirty="0">
                <a:solidFill>
                  <a:srgbClr val="000000"/>
                </a:solidFill>
                <a:effectLst/>
                <a:latin typeface="Calibri"/>
                <a:cs typeface="Calibri"/>
              </a:rPr>
              <a:t>) of </a:t>
            </a:r>
            <a:r>
              <a:rPr lang="nl-NL" sz="1800" b="0" i="0" dirty="0" err="1">
                <a:solidFill>
                  <a:srgbClr val="000000"/>
                </a:solidFill>
                <a:effectLst/>
                <a:latin typeface="Calibri"/>
                <a:cs typeface="Calibri"/>
              </a:rPr>
              <a:t>usability</a:t>
            </a:r>
            <a:r>
              <a:rPr lang="nl-NL" sz="1800" b="0" i="0" dirty="0">
                <a:solidFill>
                  <a:srgbClr val="000000"/>
                </a:solidFill>
                <a:effectLst/>
                <a:latin typeface="Calibri"/>
                <a:cs typeface="Calibri"/>
              </a:rPr>
              <a:t> (sociale aspecten / veilig consumeren). </a:t>
            </a:r>
            <a:endParaRPr lang="nl-NL" b="0" i="0" dirty="0">
              <a:solidFill>
                <a:srgbClr val="000000"/>
              </a:solidFill>
              <a:effectLst/>
              <a:latin typeface="Calibri"/>
              <a:cs typeface="Calibri"/>
            </a:endParaRPr>
          </a:p>
          <a:p>
            <a:pPr marL="0" indent="0" algn="l" rtl="0" fontAlgn="base">
              <a:buNone/>
            </a:pPr>
            <a:r>
              <a:rPr lang="nl-NL" sz="1800" b="0" i="0" dirty="0">
                <a:solidFill>
                  <a:srgbClr val="000000"/>
                </a:solidFill>
                <a:effectLst/>
                <a:latin typeface="Calibri"/>
                <a:cs typeface="Calibri"/>
              </a:rPr>
              <a:t>Groepen stakeholders en hun belang bij testen (aangevuld met Sustainability vragen): </a:t>
            </a:r>
            <a:endParaRPr lang="nl-NL" b="0" i="0" dirty="0">
              <a:solidFill>
                <a:srgbClr val="000000"/>
              </a:solidFill>
              <a:effectLst/>
              <a:latin typeface="Calibri"/>
              <a:cs typeface="Calibri"/>
            </a:endParaRPr>
          </a:p>
          <a:p>
            <a:pPr fontAlgn="base">
              <a:buFont typeface="Wingdings" panose="05000000000000000000" pitchFamily="2" charset="2"/>
              <a:buChar char="Ø"/>
            </a:pPr>
            <a:r>
              <a:rPr lang="nl-NL" sz="1600" b="0" i="0" dirty="0">
                <a:solidFill>
                  <a:srgbClr val="000000"/>
                </a:solidFill>
                <a:effectLst/>
                <a:latin typeface="Calibri"/>
                <a:cs typeface="Calibri"/>
              </a:rPr>
              <a:t>Investeerders en aandeelhouders: reduceren van risico’s van hun investering. </a:t>
            </a:r>
          </a:p>
          <a:p>
            <a:pPr fontAlgn="base">
              <a:buFont typeface="Wingdings" panose="05000000000000000000" pitchFamily="2" charset="2"/>
              <a:buChar char="Ø"/>
            </a:pPr>
            <a:r>
              <a:rPr lang="nl-NL" sz="1600" b="0" i="0" dirty="0">
                <a:solidFill>
                  <a:srgbClr val="000000"/>
                </a:solidFill>
                <a:effectLst/>
                <a:latin typeface="Calibri"/>
                <a:cs typeface="Calibri"/>
              </a:rPr>
              <a:t>Klanten: willen een ecologisch vriendelijk product kopen. </a:t>
            </a:r>
          </a:p>
          <a:p>
            <a:pPr fontAlgn="base">
              <a:buFont typeface="Wingdings" panose="05000000000000000000" pitchFamily="2" charset="2"/>
              <a:buChar char="Ø"/>
            </a:pPr>
            <a:r>
              <a:rPr lang="nl-NL" sz="1600" b="0" i="0" dirty="0">
                <a:solidFill>
                  <a:srgbClr val="000000"/>
                </a:solidFill>
                <a:effectLst/>
                <a:latin typeface="Calibri"/>
                <a:cs typeface="Calibri"/>
              </a:rPr>
              <a:t>Medewerkers: sociaal vriendelijke werkomgeving. </a:t>
            </a:r>
          </a:p>
          <a:p>
            <a:pPr fontAlgn="base">
              <a:buFont typeface="Wingdings" panose="05000000000000000000" pitchFamily="2" charset="2"/>
              <a:buChar char="Ø"/>
            </a:pPr>
            <a:r>
              <a:rPr lang="nl-NL" sz="1600" b="0" i="0" dirty="0">
                <a:solidFill>
                  <a:srgbClr val="000000"/>
                </a:solidFill>
                <a:effectLst/>
                <a:latin typeface="Calibri"/>
                <a:cs typeface="Calibri"/>
              </a:rPr>
              <a:t>Regelgevers: stellen eisen en vragen rapportages. </a:t>
            </a:r>
          </a:p>
          <a:p>
            <a:endParaRPr lang="nl-NL" dirty="0"/>
          </a:p>
        </p:txBody>
      </p:sp>
    </p:spTree>
    <p:extLst>
      <p:ext uri="{BB962C8B-B14F-4D97-AF65-F5344CB8AC3E}">
        <p14:creationId xmlns:p14="http://schemas.microsoft.com/office/powerpoint/2010/main" val="3290988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DCB023-B900-0B94-81CC-DA0A85133240}"/>
              </a:ext>
            </a:extLst>
          </p:cNvPr>
          <p:cNvSpPr>
            <a:spLocks noGrp="1"/>
          </p:cNvSpPr>
          <p:nvPr>
            <p:ph type="title"/>
          </p:nvPr>
        </p:nvSpPr>
        <p:spPr>
          <a:xfrm>
            <a:off x="1554120" y="1020871"/>
            <a:ext cx="6960759" cy="2849671"/>
          </a:xfrm>
        </p:spPr>
        <p:txBody>
          <a:bodyPr vert="horz" lIns="91440" tIns="45720" rIns="91440" bIns="45720" rtlCol="0" anchor="b">
            <a:normAutofit fontScale="90000"/>
          </a:bodyPr>
          <a:lstStyle/>
          <a:p>
            <a:r>
              <a:rPr lang="nl-NL" sz="6600" dirty="0">
                <a:solidFill>
                  <a:srgbClr val="FFFFFF"/>
                </a:solidFill>
              </a:rPr>
              <a:t>Sustainability als onderdeel van de teststrategie</a:t>
            </a:r>
          </a:p>
        </p:txBody>
      </p:sp>
      <p:sp>
        <p:nvSpPr>
          <p:cNvPr id="3" name="Tijdelijke aanduiding voor tekst 2">
            <a:extLst>
              <a:ext uri="{FF2B5EF4-FFF2-40B4-BE49-F238E27FC236}">
                <a16:creationId xmlns:a16="http://schemas.microsoft.com/office/drawing/2014/main" id="{1FA03C26-FA7F-37F6-3BEA-3327B75BC9D7}"/>
              </a:ext>
            </a:extLst>
          </p:cNvPr>
          <p:cNvSpPr>
            <a:spLocks noGrp="1"/>
          </p:cNvSpPr>
          <p:nvPr>
            <p:ph type="body" idx="1"/>
          </p:nvPr>
        </p:nvSpPr>
        <p:spPr>
          <a:xfrm>
            <a:off x="1683088" y="3962088"/>
            <a:ext cx="6112077" cy="1186108"/>
          </a:xfrm>
        </p:spPr>
        <p:txBody>
          <a:bodyPr vert="horz" lIns="91440" tIns="45720" rIns="91440" bIns="45720" rtlCol="0" anchor="t">
            <a:normAutofit/>
          </a:bodyPr>
          <a:lstStyle/>
          <a:p>
            <a:r>
              <a:rPr lang="nl-NL" dirty="0"/>
              <a:t>… als onderdeel van de testvoorbereiding en testuitvoering</a:t>
            </a:r>
            <a:endParaRPr lang="nl-NL" dirty="0">
              <a:solidFill>
                <a:srgbClr val="FFFFFF">
                  <a:alpha val="70000"/>
                </a:srgbClr>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9395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92F4B-EB36-E4C2-A16C-4FF5D7A947E5}"/>
              </a:ext>
            </a:extLst>
          </p:cNvPr>
          <p:cNvSpPr>
            <a:spLocks noGrp="1"/>
          </p:cNvSpPr>
          <p:nvPr>
            <p:ph type="title"/>
          </p:nvPr>
        </p:nvSpPr>
        <p:spPr/>
        <p:txBody>
          <a:bodyPr/>
          <a:lstStyle/>
          <a:p>
            <a:r>
              <a:rPr lang="nl-NL" dirty="0"/>
              <a:t>Test </a:t>
            </a:r>
            <a:r>
              <a:rPr lang="nl-NL" dirty="0" err="1"/>
              <a:t>tooling</a:t>
            </a:r>
            <a:endParaRPr lang="nl-NL" dirty="0"/>
          </a:p>
        </p:txBody>
      </p:sp>
      <p:sp>
        <p:nvSpPr>
          <p:cNvPr id="3" name="Tijdelijke aanduiding voor inhoud 2">
            <a:extLst>
              <a:ext uri="{FF2B5EF4-FFF2-40B4-BE49-F238E27FC236}">
                <a16:creationId xmlns:a16="http://schemas.microsoft.com/office/drawing/2014/main" id="{F189A1A4-3767-0940-F436-20D315B0A579}"/>
              </a:ext>
            </a:extLst>
          </p:cNvPr>
          <p:cNvSpPr>
            <a:spLocks noGrp="1"/>
          </p:cNvSpPr>
          <p:nvPr>
            <p:ph idx="1"/>
          </p:nvPr>
        </p:nvSpPr>
        <p:spPr/>
        <p:txBody>
          <a:bodyPr vert="horz" lIns="91440" tIns="45720" rIns="91440" bIns="45720" rtlCol="0" anchor="t">
            <a:normAutofit/>
          </a:bodyPr>
          <a:lstStyle/>
          <a:p>
            <a:r>
              <a:rPr lang="nl-NL" dirty="0"/>
              <a:t>Inzetten </a:t>
            </a:r>
            <a:r>
              <a:rPr lang="nl-NL" dirty="0" err="1"/>
              <a:t>tooling</a:t>
            </a:r>
            <a:r>
              <a:rPr lang="nl-NL" dirty="0"/>
              <a:t> die Sustainable is:</a:t>
            </a:r>
          </a:p>
          <a:p>
            <a:pPr lvl="1"/>
            <a:r>
              <a:rPr lang="nl-NL" dirty="0"/>
              <a:t>Carbon calculator</a:t>
            </a:r>
          </a:p>
          <a:p>
            <a:pPr lvl="1"/>
            <a:r>
              <a:rPr lang="nl-NL" dirty="0"/>
              <a:t>meten toegankelijkheid</a:t>
            </a:r>
          </a:p>
          <a:p>
            <a:pPr lvl="1"/>
            <a:r>
              <a:rPr lang="nl-NL" dirty="0"/>
              <a:t>Python</a:t>
            </a:r>
          </a:p>
          <a:p>
            <a:pPr lvl="1"/>
            <a:r>
              <a:rPr lang="nl-NL" dirty="0"/>
              <a:t>Efficiënt gebruiken van </a:t>
            </a:r>
            <a:r>
              <a:rPr lang="nl-NL" dirty="0" err="1"/>
              <a:t>tooling</a:t>
            </a:r>
            <a:r>
              <a:rPr lang="nl-NL" dirty="0"/>
              <a:t> door andere processen en samenwerking (het complete ecosysteem)</a:t>
            </a:r>
          </a:p>
          <a:p>
            <a:pPr lvl="1"/>
            <a:r>
              <a:rPr lang="nl-NL" dirty="0"/>
              <a:t>Speciale </a:t>
            </a:r>
            <a:r>
              <a:rPr lang="nl-NL" dirty="0" err="1"/>
              <a:t>tooling</a:t>
            </a:r>
            <a:r>
              <a:rPr lang="nl-NL" dirty="0"/>
              <a:t> om Sustainability te testen</a:t>
            </a:r>
          </a:p>
        </p:txBody>
      </p:sp>
    </p:spTree>
    <p:extLst>
      <p:ext uri="{BB962C8B-B14F-4D97-AF65-F5344CB8AC3E}">
        <p14:creationId xmlns:p14="http://schemas.microsoft.com/office/powerpoint/2010/main" val="334801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DCB023-B900-0B94-81CC-DA0A85133240}"/>
              </a:ext>
            </a:extLst>
          </p:cNvPr>
          <p:cNvSpPr>
            <a:spLocks noGrp="1"/>
          </p:cNvSpPr>
          <p:nvPr>
            <p:ph type="title"/>
          </p:nvPr>
        </p:nvSpPr>
        <p:spPr>
          <a:xfrm>
            <a:off x="1554120" y="1020871"/>
            <a:ext cx="6960759" cy="2849671"/>
          </a:xfrm>
        </p:spPr>
        <p:txBody>
          <a:bodyPr vert="horz" lIns="91440" tIns="45720" rIns="91440" bIns="45720" rtlCol="0" anchor="b">
            <a:normAutofit fontScale="90000"/>
          </a:bodyPr>
          <a:lstStyle/>
          <a:p>
            <a:r>
              <a:rPr lang="nl-NL" sz="6600" dirty="0">
                <a:solidFill>
                  <a:srgbClr val="FFFFFF"/>
                </a:solidFill>
              </a:rPr>
              <a:t>Sustainability als onderdeel van de teststrategie</a:t>
            </a:r>
          </a:p>
        </p:txBody>
      </p:sp>
      <p:sp>
        <p:nvSpPr>
          <p:cNvPr id="3" name="Tijdelijke aanduiding voor tekst 2">
            <a:extLst>
              <a:ext uri="{FF2B5EF4-FFF2-40B4-BE49-F238E27FC236}">
                <a16:creationId xmlns:a16="http://schemas.microsoft.com/office/drawing/2014/main" id="{1FA03C26-FA7F-37F6-3BEA-3327B75BC9D7}"/>
              </a:ext>
            </a:extLst>
          </p:cNvPr>
          <p:cNvSpPr>
            <a:spLocks noGrp="1"/>
          </p:cNvSpPr>
          <p:nvPr>
            <p:ph type="body" idx="1"/>
          </p:nvPr>
        </p:nvSpPr>
        <p:spPr>
          <a:xfrm>
            <a:off x="1683088" y="3962088"/>
            <a:ext cx="6112077" cy="1186108"/>
          </a:xfrm>
        </p:spPr>
        <p:txBody>
          <a:bodyPr vert="horz" lIns="91440" tIns="45720" rIns="91440" bIns="45720" rtlCol="0" anchor="t">
            <a:normAutofit/>
          </a:bodyPr>
          <a:lstStyle/>
          <a:p>
            <a:r>
              <a:rPr lang="nl-NL" dirty="0"/>
              <a:t>… als onderdeel van de rapportage</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6719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A4A34-A3C1-ECDB-9E87-068E46E498CE}"/>
              </a:ext>
            </a:extLst>
          </p:cNvPr>
          <p:cNvSpPr>
            <a:spLocks noGrp="1"/>
          </p:cNvSpPr>
          <p:nvPr>
            <p:ph type="title"/>
          </p:nvPr>
        </p:nvSpPr>
        <p:spPr/>
        <p:txBody>
          <a:bodyPr/>
          <a:lstStyle/>
          <a:p>
            <a:r>
              <a:rPr lang="nl-NL" dirty="0">
                <a:cs typeface="Calibri Light"/>
              </a:rPr>
              <a:t>Meten van Sustainability versus Green IT</a:t>
            </a:r>
            <a:endParaRPr lang="nl-NL" dirty="0"/>
          </a:p>
        </p:txBody>
      </p:sp>
      <p:sp>
        <p:nvSpPr>
          <p:cNvPr id="3" name="Tijdelijke aanduiding voor inhoud 2">
            <a:extLst>
              <a:ext uri="{FF2B5EF4-FFF2-40B4-BE49-F238E27FC236}">
                <a16:creationId xmlns:a16="http://schemas.microsoft.com/office/drawing/2014/main" id="{3EC21931-5E82-19A7-D38F-C8CAEDAB8D83}"/>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nl-NL" dirty="0">
                <a:cs typeface="Calibri"/>
              </a:rPr>
              <a:t>Duurzaamheid heeft een aantal subjectieve aspecten, die geen hard meetbare schaal hebben.</a:t>
            </a:r>
          </a:p>
          <a:p>
            <a:pPr>
              <a:buFont typeface="Wingdings" panose="05000000000000000000" pitchFamily="2" charset="2"/>
              <a:buChar char="Ø"/>
            </a:pPr>
            <a:r>
              <a:rPr lang="nl-NL" dirty="0">
                <a:cs typeface="Calibri"/>
              </a:rPr>
              <a:t>Voor Sustainability kan het gebruik van 'vragenlijsten &amp; checklists' productief zijn, de som van veel individuele meningen kan als geheel een zinvolle metriek opleveren.</a:t>
            </a:r>
          </a:p>
          <a:p>
            <a:pPr>
              <a:buFont typeface="Wingdings" panose="05000000000000000000" pitchFamily="2" charset="2"/>
              <a:buChar char="Ø"/>
            </a:pPr>
            <a:r>
              <a:rPr lang="nl-NL" dirty="0">
                <a:cs typeface="Calibri"/>
              </a:rPr>
              <a:t>Green IT heeft veel aspecten die objectief meetbaar zijn (toch is hun waardering niet altijd 100% duidelijk (wat is acceptabel? Wanneer is het beter/slechter?)</a:t>
            </a:r>
          </a:p>
          <a:p>
            <a:pPr>
              <a:buFont typeface="Wingdings" panose="05000000000000000000" pitchFamily="2" charset="2"/>
              <a:buChar char="Ø"/>
            </a:pPr>
            <a:r>
              <a:rPr lang="nl-NL" dirty="0">
                <a:cs typeface="Calibri"/>
              </a:rPr>
              <a:t>Voor Green IT kunnen we meetinstrumenten gebruiken om belangrijke onderdelen af te dekken.</a:t>
            </a:r>
          </a:p>
          <a:p>
            <a:endParaRPr lang="nl-NL" dirty="0">
              <a:cs typeface="Calibri"/>
            </a:endParaRPr>
          </a:p>
          <a:p>
            <a:endParaRPr lang="nl-NL" dirty="0">
              <a:cs typeface="Calibri"/>
            </a:endParaRPr>
          </a:p>
        </p:txBody>
      </p:sp>
    </p:spTree>
    <p:extLst>
      <p:ext uri="{BB962C8B-B14F-4D97-AF65-F5344CB8AC3E}">
        <p14:creationId xmlns:p14="http://schemas.microsoft.com/office/powerpoint/2010/main" val="161684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22C5E-AB49-A645-8241-8856E0326A12}"/>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85EFFE66-75D5-2817-E4D9-4EC0903194F5}"/>
              </a:ext>
            </a:extLst>
          </p:cNvPr>
          <p:cNvSpPr>
            <a:spLocks noGrp="1"/>
          </p:cNvSpPr>
          <p:nvPr>
            <p:ph idx="1"/>
          </p:nvPr>
        </p:nvSpPr>
        <p:spPr>
          <a:xfrm>
            <a:off x="838200" y="1432874"/>
            <a:ext cx="10515600" cy="5060001"/>
          </a:xfrm>
        </p:spPr>
        <p:txBody>
          <a:bodyPr vert="horz" lIns="91440" tIns="45720" rIns="91440" bIns="45720" rtlCol="0" anchor="t">
            <a:normAutofit/>
          </a:bodyPr>
          <a:lstStyle/>
          <a:p>
            <a:pPr>
              <a:buFont typeface="Wingdings" panose="05000000000000000000" pitchFamily="2" charset="2"/>
              <a:buChar char="Ø"/>
            </a:pPr>
            <a:r>
              <a:rPr lang="nl-NL" sz="2400" dirty="0">
                <a:ea typeface="+mn-lt"/>
                <a:cs typeface="+mn-lt"/>
              </a:rPr>
              <a:t>Sinds begin jaren ‘70 is het onderwerp milieu een thema</a:t>
            </a:r>
            <a:endParaRPr lang="nl-NL" sz="2400" dirty="0">
              <a:cs typeface="Calibri" panose="020F0502020204030204"/>
            </a:endParaRPr>
          </a:p>
          <a:p>
            <a:pPr>
              <a:buFont typeface="Wingdings" panose="05000000000000000000" pitchFamily="2" charset="2"/>
              <a:buChar char="Ø"/>
            </a:pPr>
            <a:r>
              <a:rPr lang="nl-NL" sz="2400" dirty="0">
                <a:ea typeface="+mn-lt"/>
                <a:cs typeface="+mn-lt"/>
              </a:rPr>
              <a:t>Sustainability als eigenschap waar bedrijven mee gezien willen worden</a:t>
            </a:r>
            <a:endParaRPr lang="nl-NL" sz="2400" dirty="0">
              <a:cs typeface="Calibri" panose="020F0502020204030204"/>
            </a:endParaRPr>
          </a:p>
          <a:p>
            <a:pPr>
              <a:buFont typeface="Wingdings" panose="05000000000000000000" pitchFamily="2" charset="2"/>
              <a:buChar char="Ø"/>
            </a:pPr>
            <a:r>
              <a:rPr lang="nl-NL" sz="2400" dirty="0">
                <a:ea typeface="+mn-lt"/>
                <a:cs typeface="+mn-lt"/>
              </a:rPr>
              <a:t>Vanaf 2024 is in de EU de Corporate Sustainability Reporting Directive (CSRD) van kracht</a:t>
            </a:r>
            <a:endParaRPr lang="nl-NL" sz="2400" dirty="0">
              <a:cs typeface="Calibri" panose="020F0502020204030204"/>
            </a:endParaRPr>
          </a:p>
          <a:p>
            <a:pPr>
              <a:buFont typeface="Wingdings" panose="05000000000000000000" pitchFamily="2" charset="2"/>
              <a:buChar char="Ø"/>
            </a:pPr>
            <a:r>
              <a:rPr lang="nl-NL" sz="2400" dirty="0">
                <a:ea typeface="+mn-lt"/>
                <a:cs typeface="+mn-lt"/>
              </a:rPr>
              <a:t>Sustainability als keurmerk aangeboden; bijvoorbeeld </a:t>
            </a:r>
            <a:r>
              <a:rPr lang="nl-NL" sz="2400" dirty="0" err="1">
                <a:ea typeface="+mn-lt"/>
                <a:cs typeface="+mn-lt"/>
              </a:rPr>
              <a:t>Skal</a:t>
            </a:r>
            <a:r>
              <a:rPr lang="nl-NL" sz="2400" dirty="0">
                <a:ea typeface="+mn-lt"/>
                <a:cs typeface="+mn-lt"/>
              </a:rPr>
              <a:t>, Beter Leven of </a:t>
            </a:r>
            <a:r>
              <a:rPr lang="nl-NL" sz="2400" dirty="0" err="1">
                <a:ea typeface="+mn-lt"/>
                <a:cs typeface="+mn-lt"/>
              </a:rPr>
              <a:t>Fairtrade</a:t>
            </a:r>
            <a:endParaRPr lang="nl-NL" sz="2400" dirty="0">
              <a:cs typeface="Calibri" panose="020F0502020204030204"/>
            </a:endParaRPr>
          </a:p>
          <a:p>
            <a:pPr>
              <a:lnSpc>
                <a:spcPct val="107000"/>
              </a:lnSpc>
              <a:spcAft>
                <a:spcPts val="800"/>
              </a:spcAft>
              <a:buFont typeface="Wingdings" panose="05000000000000000000" pitchFamily="2" charset="2"/>
              <a:buChar char="Ø"/>
            </a:pPr>
            <a:r>
              <a:rPr lang="nl-NL" sz="2400" dirty="0">
                <a:ea typeface="+mn-lt"/>
                <a:cs typeface="+mn-lt"/>
              </a:rPr>
              <a:t>Bedrijven die zich als voorhoede beschouwen van Sustainability; bijvoorbeeld </a:t>
            </a:r>
            <a:r>
              <a:rPr lang="nl-NL" sz="2400" dirty="0" err="1">
                <a:ea typeface="+mn-lt"/>
                <a:cs typeface="+mn-lt"/>
              </a:rPr>
              <a:t>Ekoplaza</a:t>
            </a:r>
            <a:r>
              <a:rPr lang="nl-NL" sz="2400" dirty="0">
                <a:ea typeface="+mn-lt"/>
                <a:cs typeface="+mn-lt"/>
              </a:rPr>
              <a:t>, </a:t>
            </a:r>
            <a:r>
              <a:rPr lang="nl-NL" sz="2400" dirty="0" err="1">
                <a:ea typeface="+mn-lt"/>
                <a:cs typeface="+mn-lt"/>
              </a:rPr>
              <a:t>Fairphone</a:t>
            </a:r>
            <a:r>
              <a:rPr lang="nl-NL" sz="2400" dirty="0">
                <a:ea typeface="+mn-lt"/>
                <a:cs typeface="+mn-lt"/>
              </a:rPr>
              <a:t> of </a:t>
            </a:r>
            <a:r>
              <a:rPr lang="nl-NL" sz="2400" dirty="0" err="1">
                <a:ea typeface="+mn-lt"/>
                <a:cs typeface="+mn-lt"/>
              </a:rPr>
              <a:t>Greenwheels</a:t>
            </a:r>
            <a:endParaRPr lang="nl-NL" sz="2400" dirty="0">
              <a:ea typeface="+mn-lt"/>
              <a:cs typeface="+mn-lt"/>
            </a:endParaRPr>
          </a:p>
        </p:txBody>
      </p:sp>
    </p:spTree>
    <p:extLst>
      <p:ext uri="{BB962C8B-B14F-4D97-AF65-F5344CB8AC3E}">
        <p14:creationId xmlns:p14="http://schemas.microsoft.com/office/powerpoint/2010/main" val="2268911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D5407-7593-62C6-AF29-D874E12EA13A}"/>
              </a:ext>
            </a:extLst>
          </p:cNvPr>
          <p:cNvSpPr>
            <a:spLocks noGrp="1"/>
          </p:cNvSpPr>
          <p:nvPr>
            <p:ph type="title"/>
          </p:nvPr>
        </p:nvSpPr>
        <p:spPr/>
        <p:txBody>
          <a:bodyPr/>
          <a:lstStyle/>
          <a:p>
            <a:r>
              <a:rPr lang="nl-NL" dirty="0"/>
              <a:t>Verder lezen</a:t>
            </a:r>
          </a:p>
        </p:txBody>
      </p:sp>
      <p:sp>
        <p:nvSpPr>
          <p:cNvPr id="3" name="Tijdelijke aanduiding voor inhoud 2">
            <a:extLst>
              <a:ext uri="{FF2B5EF4-FFF2-40B4-BE49-F238E27FC236}">
                <a16:creationId xmlns:a16="http://schemas.microsoft.com/office/drawing/2014/main" id="{F3014D26-D26D-DFCA-DA14-D9D2E71675AB}"/>
              </a:ext>
            </a:extLst>
          </p:cNvPr>
          <p:cNvSpPr>
            <a:spLocks noGrp="1"/>
          </p:cNvSpPr>
          <p:nvPr>
            <p:ph idx="1"/>
          </p:nvPr>
        </p:nvSpPr>
        <p:spPr/>
        <p:txBody>
          <a:bodyPr/>
          <a:lstStyle/>
          <a:p>
            <a:pPr>
              <a:buFont typeface="Wingdings" panose="05000000000000000000" pitchFamily="2" charset="2"/>
              <a:buChar char="Ø"/>
            </a:pPr>
            <a:r>
              <a:rPr lang="nl-NL" dirty="0">
                <a:cs typeface="Calibri"/>
              </a:rPr>
              <a:t>Het boek “De verborgen impact, alles voor een </a:t>
            </a:r>
            <a:r>
              <a:rPr lang="nl-NL" dirty="0" err="1">
                <a:cs typeface="Calibri"/>
              </a:rPr>
              <a:t>eco</a:t>
            </a:r>
            <a:r>
              <a:rPr lang="nl-NL" dirty="0">
                <a:cs typeface="Calibri"/>
              </a:rPr>
              <a:t>-positief leven’ van Babette </a:t>
            </a:r>
            <a:r>
              <a:rPr lang="nl-NL" dirty="0" err="1">
                <a:cs typeface="Calibri"/>
              </a:rPr>
              <a:t>Porcelijn</a:t>
            </a:r>
            <a:r>
              <a:rPr lang="nl-NL" dirty="0">
                <a:cs typeface="Calibri"/>
              </a:rPr>
              <a:t> beschrijft onze impact op de planeet. De boodschap is dat de impact grotendeels plaats vindt buiten ons zicht, en dat de impact groter is dan wij denken. </a:t>
            </a:r>
          </a:p>
          <a:p>
            <a:pPr>
              <a:buFont typeface="Wingdings" panose="05000000000000000000" pitchFamily="2" charset="2"/>
              <a:buChar char="Ø"/>
            </a:pPr>
            <a:r>
              <a:rPr lang="nl-NL" dirty="0">
                <a:cs typeface="Calibri"/>
              </a:rPr>
              <a:t>Jason </a:t>
            </a:r>
            <a:r>
              <a:rPr lang="nl-NL" dirty="0" err="1">
                <a:cs typeface="Calibri"/>
              </a:rPr>
              <a:t>Hickel</a:t>
            </a:r>
            <a:r>
              <a:rPr lang="nl-NL" dirty="0">
                <a:cs typeface="Calibri"/>
              </a:rPr>
              <a:t>: “</a:t>
            </a:r>
            <a:r>
              <a:rPr lang="nl-NL" dirty="0" err="1">
                <a:cs typeface="Calibri"/>
              </a:rPr>
              <a:t>Less</a:t>
            </a:r>
            <a:r>
              <a:rPr lang="nl-NL" dirty="0">
                <a:cs typeface="Calibri"/>
              </a:rPr>
              <a:t> is more. How </a:t>
            </a:r>
            <a:r>
              <a:rPr lang="nl-NL" dirty="0" err="1">
                <a:cs typeface="Calibri"/>
              </a:rPr>
              <a:t>degrowth</a:t>
            </a:r>
            <a:r>
              <a:rPr lang="nl-NL" dirty="0">
                <a:cs typeface="Calibri"/>
              </a:rPr>
              <a:t> </a:t>
            </a:r>
            <a:r>
              <a:rPr lang="nl-NL" dirty="0" err="1">
                <a:cs typeface="Calibri"/>
              </a:rPr>
              <a:t>will</a:t>
            </a:r>
            <a:r>
              <a:rPr lang="nl-NL" dirty="0">
                <a:cs typeface="Calibri"/>
              </a:rPr>
              <a:t> save </a:t>
            </a:r>
            <a:r>
              <a:rPr lang="nl-NL" dirty="0" err="1">
                <a:cs typeface="Calibri"/>
              </a:rPr>
              <a:t>the</a:t>
            </a:r>
            <a:r>
              <a:rPr lang="nl-NL" dirty="0">
                <a:cs typeface="Calibri"/>
              </a:rPr>
              <a:t> </a:t>
            </a:r>
            <a:r>
              <a:rPr lang="nl-NL" dirty="0" err="1">
                <a:cs typeface="Calibri"/>
              </a:rPr>
              <a:t>world</a:t>
            </a:r>
            <a:r>
              <a:rPr lang="nl-NL" dirty="0">
                <a:cs typeface="Calibri"/>
              </a:rPr>
              <a:t>”</a:t>
            </a:r>
          </a:p>
          <a:p>
            <a:pPr>
              <a:buFont typeface="Wingdings" panose="05000000000000000000" pitchFamily="2" charset="2"/>
              <a:buChar char="Ø"/>
            </a:pPr>
            <a:r>
              <a:rPr lang="nl-NL" u="sng" dirty="0">
                <a:cs typeface="Calibri"/>
                <a:hlinkClick r:id="rId2">
                  <a:extLst>
                    <a:ext uri="{A12FA001-AC4F-418D-AE19-62706E023703}">
                      <ahyp:hlinkClr xmlns:ahyp="http://schemas.microsoft.com/office/drawing/2018/hyperlinkcolor" val="tx"/>
                    </a:ext>
                  </a:extLst>
                </a:hlinkClick>
              </a:rPr>
              <a:t>https://www.groene.nl/artikel/een-placebo-als-alibi</a:t>
            </a:r>
            <a:endParaRPr lang="nl-NL" u="sng" dirty="0">
              <a:cs typeface="Calibri"/>
            </a:endParaRPr>
          </a:p>
          <a:p>
            <a:pPr>
              <a:buFont typeface="Wingdings" panose="05000000000000000000" pitchFamily="2" charset="2"/>
              <a:buChar char="Ø"/>
            </a:pPr>
            <a:r>
              <a:rPr lang="nl-NL" u="sng" dirty="0">
                <a:cs typeface="Calibri"/>
                <a:hlinkClick r:id="rId3">
                  <a:extLst>
                    <a:ext uri="{A12FA001-AC4F-418D-AE19-62706E023703}">
                      <ahyp:hlinkClr xmlns:ahyp="http://schemas.microsoft.com/office/drawing/2018/hyperlinkcolor" val="tx"/>
                    </a:ext>
                  </a:extLst>
                </a:hlinkClick>
              </a:rPr>
              <a:t>5 Sustainability </a:t>
            </a:r>
            <a:r>
              <a:rPr lang="nl-NL" u="sng" dirty="0" err="1">
                <a:cs typeface="Calibri"/>
                <a:hlinkClick r:id="rId3">
                  <a:extLst>
                    <a:ext uri="{A12FA001-AC4F-418D-AE19-62706E023703}">
                      <ahyp:hlinkClr xmlns:ahyp="http://schemas.microsoft.com/office/drawing/2018/hyperlinkcolor" val="tx"/>
                    </a:ext>
                  </a:extLst>
                </a:hlinkClick>
              </a:rPr>
              <a:t>questions</a:t>
            </a:r>
            <a:r>
              <a:rPr lang="nl-NL" u="sng" dirty="0">
                <a:cs typeface="Calibri"/>
                <a:hlinkClick r:id="rId3">
                  <a:extLst>
                    <a:ext uri="{A12FA001-AC4F-418D-AE19-62706E023703}">
                      <ahyp:hlinkClr xmlns:ahyp="http://schemas.microsoft.com/office/drawing/2018/hyperlinkcolor" val="tx"/>
                    </a:ext>
                  </a:extLst>
                </a:hlinkClick>
              </a:rPr>
              <a:t> a company </a:t>
            </a:r>
            <a:r>
              <a:rPr lang="nl-NL" u="sng" dirty="0" err="1">
                <a:cs typeface="Calibri"/>
                <a:hlinkClick r:id="rId3">
                  <a:extLst>
                    <a:ext uri="{A12FA001-AC4F-418D-AE19-62706E023703}">
                      <ahyp:hlinkClr xmlns:ahyp="http://schemas.microsoft.com/office/drawing/2018/hyperlinkcolor" val="tx"/>
                    </a:ext>
                  </a:extLst>
                </a:hlinkClick>
              </a:rPr>
              <a:t>should</a:t>
            </a:r>
            <a:r>
              <a:rPr lang="nl-NL" u="sng" dirty="0">
                <a:cs typeface="Calibri"/>
                <a:hlinkClick r:id="rId3">
                  <a:extLst>
                    <a:ext uri="{A12FA001-AC4F-418D-AE19-62706E023703}">
                      <ahyp:hlinkClr xmlns:ahyp="http://schemas.microsoft.com/office/drawing/2018/hyperlinkcolor" val="tx"/>
                    </a:ext>
                  </a:extLst>
                </a:hlinkClick>
              </a:rPr>
              <a:t> </a:t>
            </a:r>
            <a:r>
              <a:rPr lang="nl-NL" u="sng" dirty="0" err="1">
                <a:cs typeface="Calibri"/>
                <a:hlinkClick r:id="rId3">
                  <a:extLst>
                    <a:ext uri="{A12FA001-AC4F-418D-AE19-62706E023703}">
                      <ahyp:hlinkClr xmlns:ahyp="http://schemas.microsoft.com/office/drawing/2018/hyperlinkcolor" val="tx"/>
                    </a:ext>
                  </a:extLst>
                </a:hlinkClick>
              </a:rPr>
              <a:t>be</a:t>
            </a:r>
            <a:r>
              <a:rPr lang="nl-NL" u="sng" dirty="0">
                <a:cs typeface="Calibri"/>
                <a:hlinkClick r:id="rId3">
                  <a:extLst>
                    <a:ext uri="{A12FA001-AC4F-418D-AE19-62706E023703}">
                      <ahyp:hlinkClr xmlns:ahyp="http://schemas.microsoft.com/office/drawing/2018/hyperlinkcolor" val="tx"/>
                    </a:ext>
                  </a:extLst>
                </a:hlinkClick>
              </a:rPr>
              <a:t> </a:t>
            </a:r>
            <a:r>
              <a:rPr lang="nl-NL" u="sng" dirty="0" err="1">
                <a:cs typeface="Calibri"/>
                <a:hlinkClick r:id="rId3">
                  <a:extLst>
                    <a:ext uri="{A12FA001-AC4F-418D-AE19-62706E023703}">
                      <ahyp:hlinkClr xmlns:ahyp="http://schemas.microsoft.com/office/drawing/2018/hyperlinkcolor" val="tx"/>
                    </a:ext>
                  </a:extLst>
                </a:hlinkClick>
              </a:rPr>
              <a:t>able</a:t>
            </a:r>
            <a:r>
              <a:rPr lang="nl-NL" u="sng" dirty="0">
                <a:cs typeface="Calibri"/>
                <a:hlinkClick r:id="rId3">
                  <a:extLst>
                    <a:ext uri="{A12FA001-AC4F-418D-AE19-62706E023703}">
                      <ahyp:hlinkClr xmlns:ahyp="http://schemas.microsoft.com/office/drawing/2018/hyperlinkcolor" val="tx"/>
                    </a:ext>
                  </a:extLst>
                </a:hlinkClick>
              </a:rPr>
              <a:t> </a:t>
            </a:r>
            <a:r>
              <a:rPr lang="nl-NL" u="sng" dirty="0" err="1">
                <a:cs typeface="Calibri"/>
                <a:hlinkClick r:id="rId3">
                  <a:extLst>
                    <a:ext uri="{A12FA001-AC4F-418D-AE19-62706E023703}">
                      <ahyp:hlinkClr xmlns:ahyp="http://schemas.microsoft.com/office/drawing/2018/hyperlinkcolor" val="tx"/>
                    </a:ext>
                  </a:extLst>
                </a:hlinkClick>
              </a:rPr>
              <a:t>to</a:t>
            </a:r>
            <a:r>
              <a:rPr lang="nl-NL" u="sng" dirty="0">
                <a:cs typeface="Calibri"/>
                <a:hlinkClick r:id="rId3">
                  <a:extLst>
                    <a:ext uri="{A12FA001-AC4F-418D-AE19-62706E023703}">
                      <ahyp:hlinkClr xmlns:ahyp="http://schemas.microsoft.com/office/drawing/2018/hyperlinkcolor" val="tx"/>
                    </a:ext>
                  </a:extLst>
                </a:hlinkClick>
              </a:rPr>
              <a:t> </a:t>
            </a:r>
            <a:r>
              <a:rPr lang="nl-NL" u="sng" dirty="0" err="1">
                <a:cs typeface="Calibri"/>
                <a:hlinkClick r:id="rId3">
                  <a:extLst>
                    <a:ext uri="{A12FA001-AC4F-418D-AE19-62706E023703}">
                      <ahyp:hlinkClr xmlns:ahyp="http://schemas.microsoft.com/office/drawing/2018/hyperlinkcolor" val="tx"/>
                    </a:ext>
                  </a:extLst>
                </a:hlinkClick>
              </a:rPr>
              <a:t>answer</a:t>
            </a:r>
            <a:r>
              <a:rPr lang="nl-NL" u="sng" dirty="0">
                <a:cs typeface="Calibri"/>
                <a:hlinkClick r:id="rId3">
                  <a:extLst>
                    <a:ext uri="{A12FA001-AC4F-418D-AE19-62706E023703}">
                      <ahyp:hlinkClr xmlns:ahyp="http://schemas.microsoft.com/office/drawing/2018/hyperlinkcolor" val="tx"/>
                    </a:ext>
                  </a:extLst>
                </a:hlinkClick>
              </a:rPr>
              <a:t> | 2013-09-09 | National </a:t>
            </a:r>
            <a:r>
              <a:rPr lang="nl-NL" u="sng" dirty="0" err="1">
                <a:cs typeface="Calibri"/>
                <a:hlinkClick r:id="rId3">
                  <a:extLst>
                    <a:ext uri="{A12FA001-AC4F-418D-AE19-62706E023703}">
                      <ahyp:hlinkClr xmlns:ahyp="http://schemas.microsoft.com/office/drawing/2018/hyperlinkcolor" val="tx"/>
                    </a:ext>
                  </a:extLst>
                </a:hlinkClick>
              </a:rPr>
              <a:t>Provisioner</a:t>
            </a:r>
            <a:r>
              <a:rPr lang="nl-NL" u="sng" dirty="0">
                <a:cs typeface="Calibri"/>
                <a:hlinkClick r:id="rId3">
                  <a:extLst>
                    <a:ext uri="{A12FA001-AC4F-418D-AE19-62706E023703}">
                      <ahyp:hlinkClr xmlns:ahyp="http://schemas.microsoft.com/office/drawing/2018/hyperlinkcolor" val="tx"/>
                    </a:ext>
                  </a:extLst>
                </a:hlinkClick>
              </a:rPr>
              <a:t> | The National </a:t>
            </a:r>
            <a:r>
              <a:rPr lang="nl-NL" u="sng" dirty="0" err="1">
                <a:cs typeface="Calibri"/>
                <a:hlinkClick r:id="rId3">
                  <a:extLst>
                    <a:ext uri="{A12FA001-AC4F-418D-AE19-62706E023703}">
                      <ahyp:hlinkClr xmlns:ahyp="http://schemas.microsoft.com/office/drawing/2018/hyperlinkcolor" val="tx"/>
                    </a:ext>
                  </a:extLst>
                </a:hlinkClick>
              </a:rPr>
              <a:t>Provisioner</a:t>
            </a:r>
            <a:r>
              <a:rPr lang="nl-NL" u="sng" dirty="0">
                <a:cs typeface="Calibri"/>
                <a:hlinkClick r:id="rId3">
                  <a:extLst>
                    <a:ext uri="{A12FA001-AC4F-418D-AE19-62706E023703}">
                      <ahyp:hlinkClr xmlns:ahyp="http://schemas.microsoft.com/office/drawing/2018/hyperlinkcolor" val="tx"/>
                    </a:ext>
                  </a:extLst>
                </a:hlinkClick>
              </a:rPr>
              <a:t> (provisioneronline.com)</a:t>
            </a:r>
            <a:endParaRPr lang="nl-NL" u="sng" dirty="0">
              <a:cs typeface="Calibri"/>
            </a:endParaRPr>
          </a:p>
          <a:p>
            <a:pPr>
              <a:buFont typeface="Wingdings" panose="05000000000000000000" pitchFamily="2" charset="2"/>
              <a:buChar char="Ø"/>
            </a:pPr>
            <a:r>
              <a:rPr lang="nl-NL" dirty="0">
                <a:solidFill>
                  <a:schemeClr val="tx1"/>
                </a:solidFill>
                <a:cs typeface="Calibri"/>
                <a:hlinkClick r:id="rId4">
                  <a:extLst>
                    <a:ext uri="{A12FA001-AC4F-418D-AE19-62706E023703}">
                      <ahyp:hlinkClr xmlns:ahyp="http://schemas.microsoft.com/office/drawing/2018/hyperlinkcolor" val="tx"/>
                    </a:ext>
                  </a:extLst>
                </a:hlinkClick>
              </a:rPr>
              <a:t>https://www.computable.nl/artikel/nieuws/awards-nieuws/7519526/1853296/dit-zijn-de-10-meest-duurzame-technologieen.html</a:t>
            </a:r>
            <a:endParaRPr lang="nl-NL" dirty="0">
              <a:solidFill>
                <a:schemeClr val="tx1"/>
              </a:solidFill>
              <a:cs typeface="Calibri"/>
            </a:endParaRPr>
          </a:p>
          <a:p>
            <a:pPr>
              <a:buFont typeface="Wingdings" panose="05000000000000000000" pitchFamily="2" charset="2"/>
              <a:buChar char="Ø"/>
            </a:pPr>
            <a:r>
              <a:rPr lang="en-GB" dirty="0">
                <a:solidFill>
                  <a:schemeClr val="tx1"/>
                </a:solidFill>
                <a:effectLst/>
                <a:hlinkClick r:id="rId5" tooltip="https://plana.earth/academy/csrd-corporate-sustainability-reporting-directive#:~:text=the%20corporate%20sustainability%20reporting%20directive%20%28csrd%29%20is%20the,and%20other%20stakeholders%20evaluate%20large%20companies%27%20non-financial%20performance.">
                  <a:extLst>
                    <a:ext uri="{A12FA001-AC4F-418D-AE19-62706E023703}">
                      <ahyp:hlinkClr xmlns:ahyp="http://schemas.microsoft.com/office/drawing/2018/hyperlinkcolor" val="tx"/>
                    </a:ext>
                  </a:extLst>
                </a:hlinkClick>
              </a:rPr>
              <a:t>The Corporate Sustainability Reporting Directive (CSRD) (</a:t>
            </a:r>
            <a:r>
              <a:rPr lang="en-GB" dirty="0" err="1">
                <a:solidFill>
                  <a:schemeClr val="tx1"/>
                </a:solidFill>
                <a:effectLst/>
                <a:hlinkClick r:id="rId5" tooltip="https://plana.earth/academy/csrd-corporate-sustainability-reporting-directive#:~:text=the%20corporate%20sustainability%20reporting%20directive%20%28csrd%29%20is%20the,and%20other%20stakeholders%20evaluate%20large%20companies%27%20non-financial%20performance.">
                  <a:extLst>
                    <a:ext uri="{A12FA001-AC4F-418D-AE19-62706E023703}">
                      <ahyp:hlinkClr xmlns:ahyp="http://schemas.microsoft.com/office/drawing/2018/hyperlinkcolor" val="tx"/>
                    </a:ext>
                  </a:extLst>
                </a:hlinkClick>
              </a:rPr>
              <a:t>plana.earth</a:t>
            </a:r>
            <a:r>
              <a:rPr lang="en-GB" dirty="0">
                <a:solidFill>
                  <a:schemeClr val="tx1"/>
                </a:solidFill>
                <a:effectLst/>
                <a:hlinkClick r:id="rId5" tooltip="https://plana.earth/academy/csrd-corporate-sustainability-reporting-directive#:~:text=the%20corporate%20sustainability%20reporting%20directive%20%28csrd%29%20is%20the,and%20other%20stakeholders%20evaluate%20large%20companies%27%20non-financial%20performance.">
                  <a:extLst>
                    <a:ext uri="{A12FA001-AC4F-418D-AE19-62706E023703}">
                      <ahyp:hlinkClr xmlns:ahyp="http://schemas.microsoft.com/office/drawing/2018/hyperlinkcolor" val="tx"/>
                    </a:ext>
                  </a:extLst>
                </a:hlinkClick>
              </a:rPr>
              <a:t>)</a:t>
            </a:r>
            <a:endParaRPr lang="nl-NL" dirty="0">
              <a:solidFill>
                <a:schemeClr val="tx1"/>
              </a:solidFill>
            </a:endParaRPr>
          </a:p>
        </p:txBody>
      </p:sp>
    </p:spTree>
    <p:extLst>
      <p:ext uri="{BB962C8B-B14F-4D97-AF65-F5344CB8AC3E}">
        <p14:creationId xmlns:p14="http://schemas.microsoft.com/office/powerpoint/2010/main" val="161244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DCB023-B900-0B94-81CC-DA0A85133240}"/>
              </a:ext>
            </a:extLst>
          </p:cNvPr>
          <p:cNvSpPr>
            <a:spLocks noGrp="1"/>
          </p:cNvSpPr>
          <p:nvPr>
            <p:ph type="title"/>
          </p:nvPr>
        </p:nvSpPr>
        <p:spPr>
          <a:xfrm>
            <a:off x="1554120" y="1020871"/>
            <a:ext cx="6960759" cy="2849671"/>
          </a:xfrm>
        </p:spPr>
        <p:txBody>
          <a:bodyPr vert="horz" lIns="91440" tIns="45720" rIns="91440" bIns="45720" rtlCol="0" anchor="b">
            <a:normAutofit/>
          </a:bodyPr>
          <a:lstStyle/>
          <a:p>
            <a:r>
              <a:rPr lang="nl-NL" sz="6600" dirty="0">
                <a:solidFill>
                  <a:srgbClr val="FFFFFF"/>
                </a:solidFill>
              </a:rPr>
              <a:t>Wat is Sustainability</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507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C0EAC-576E-4726-661A-6C560A02968F}"/>
              </a:ext>
            </a:extLst>
          </p:cNvPr>
          <p:cNvSpPr>
            <a:spLocks noGrp="1"/>
          </p:cNvSpPr>
          <p:nvPr>
            <p:ph type="title"/>
          </p:nvPr>
        </p:nvSpPr>
        <p:spPr/>
        <p:txBody>
          <a:bodyPr/>
          <a:lstStyle/>
          <a:p>
            <a:r>
              <a:rPr lang="nl-NL" dirty="0"/>
              <a:t>Wat is Sustainability?</a:t>
            </a:r>
            <a:endParaRPr lang="nl-NL" dirty="0">
              <a:cs typeface="Calibri Light"/>
            </a:endParaRPr>
          </a:p>
        </p:txBody>
      </p:sp>
      <p:sp>
        <p:nvSpPr>
          <p:cNvPr id="3" name="Tijdelijke aanduiding voor inhoud 2">
            <a:extLst>
              <a:ext uri="{FF2B5EF4-FFF2-40B4-BE49-F238E27FC236}">
                <a16:creationId xmlns:a16="http://schemas.microsoft.com/office/drawing/2014/main" id="{C35C4093-47C8-D7A1-24F8-DE64FCEE076C}"/>
              </a:ext>
            </a:extLst>
          </p:cNvPr>
          <p:cNvSpPr>
            <a:spLocks noGrp="1"/>
          </p:cNvSpPr>
          <p:nvPr>
            <p:ph idx="1"/>
          </p:nvPr>
        </p:nvSpPr>
        <p:spPr>
          <a:xfrm>
            <a:off x="838200" y="1490134"/>
            <a:ext cx="8189259" cy="5192888"/>
          </a:xfrm>
        </p:spPr>
        <p:txBody>
          <a:bodyPr vert="horz" lIns="91440" tIns="45720" rIns="91440" bIns="45720" rtlCol="0" anchor="t">
            <a:normAutofit/>
          </a:bodyPr>
          <a:lstStyle/>
          <a:p>
            <a:pPr marL="0" indent="0">
              <a:lnSpc>
                <a:spcPct val="107000"/>
              </a:lnSpc>
              <a:spcAft>
                <a:spcPts val="800"/>
              </a:spcAft>
              <a:buNone/>
            </a:pPr>
            <a:r>
              <a:rPr lang="nl-NL" sz="2400" dirty="0">
                <a:latin typeface="Calibri"/>
                <a:ea typeface="Calibri" panose="020F0502020204030204" pitchFamily="34" charset="0"/>
                <a:cs typeface="Times New Roman"/>
              </a:rPr>
              <a:t>We hanteren deze definitie:</a:t>
            </a:r>
          </a:p>
          <a:p>
            <a:pPr marL="0" indent="0">
              <a:lnSpc>
                <a:spcPct val="107000"/>
              </a:lnSpc>
              <a:spcAft>
                <a:spcPts val="800"/>
              </a:spcAft>
              <a:buNone/>
            </a:pPr>
            <a:r>
              <a:rPr lang="nl-NL" sz="2400" dirty="0">
                <a:effectLst/>
                <a:latin typeface="Calibri"/>
                <a:ea typeface="Calibri" panose="020F0502020204030204" pitchFamily="34" charset="0"/>
                <a:cs typeface="Times New Roman"/>
              </a:rPr>
              <a:t>Duurzaamheid is een focuspunt van kwaliteitsengineering dat gericht is op het minimaliseren van de ongunstige impact die bedrijfsprocessen, de IT-componenten die ze ondersteunen en de infrastructuur die ze host, op de planeet hebben. Het bevordert een benadering van software- en systeemontwerp, ontwikkeling, implementatie, uitrol, gebruik, onderhoud en ontmanteling, die de nadruk legt op milieubelasting en energie-efficiëntie [TMAP].</a:t>
            </a:r>
          </a:p>
          <a:p>
            <a:pPr marL="0" indent="0">
              <a:lnSpc>
                <a:spcPct val="107000"/>
              </a:lnSpc>
              <a:spcAft>
                <a:spcPts val="800"/>
              </a:spcAft>
              <a:buNone/>
            </a:pPr>
            <a:endParaRPr lang="nl-NL" sz="1800" i="1" dirty="0">
              <a:effectLst/>
              <a:latin typeface="Calibri"/>
              <a:ea typeface="Calibri" panose="020F0502020204030204" pitchFamily="34" charset="0"/>
              <a:cs typeface="Times New Roman"/>
            </a:endParaRPr>
          </a:p>
          <a:p>
            <a:pPr marL="0" indent="0">
              <a:buNone/>
            </a:pPr>
            <a:endParaRPr lang="nl-NL" dirty="0"/>
          </a:p>
        </p:txBody>
      </p:sp>
    </p:spTree>
    <p:extLst>
      <p:ext uri="{BB962C8B-B14F-4D97-AF65-F5344CB8AC3E}">
        <p14:creationId xmlns:p14="http://schemas.microsoft.com/office/powerpoint/2010/main" val="307802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B2206-C5D5-17B9-FD58-1F0F45DD8A60}"/>
              </a:ext>
            </a:extLst>
          </p:cNvPr>
          <p:cNvSpPr>
            <a:spLocks noGrp="1"/>
          </p:cNvSpPr>
          <p:nvPr>
            <p:ph type="title"/>
          </p:nvPr>
        </p:nvSpPr>
        <p:spPr/>
        <p:txBody>
          <a:bodyPr/>
          <a:lstStyle/>
          <a:p>
            <a:r>
              <a:rPr lang="nl-NL" dirty="0"/>
              <a:t>Aspecten van Sustainability</a:t>
            </a:r>
          </a:p>
        </p:txBody>
      </p:sp>
      <p:sp>
        <p:nvSpPr>
          <p:cNvPr id="3" name="Tijdelijke aanduiding voor inhoud 2">
            <a:extLst>
              <a:ext uri="{FF2B5EF4-FFF2-40B4-BE49-F238E27FC236}">
                <a16:creationId xmlns:a16="http://schemas.microsoft.com/office/drawing/2014/main" id="{59BE22B1-80F3-06A8-515B-5FABA3A5BFDE}"/>
              </a:ext>
            </a:extLst>
          </p:cNvPr>
          <p:cNvSpPr>
            <a:spLocks noGrp="1"/>
          </p:cNvSpPr>
          <p:nvPr>
            <p:ph sz="half" idx="1"/>
          </p:nvPr>
        </p:nvSpPr>
        <p:spPr/>
        <p:txBody>
          <a:bodyPr/>
          <a:lstStyle/>
          <a:p>
            <a:pPr marL="0" indent="0">
              <a:buNone/>
            </a:pPr>
            <a:r>
              <a:rPr lang="nl-NL" dirty="0">
                <a:cs typeface="Calibri" panose="020F0502020204030204"/>
              </a:rPr>
              <a:t>Sustainability bestaat uit 3 dimensies en is het evenwicht tussen deze dimensies.</a:t>
            </a:r>
          </a:p>
          <a:p>
            <a:pPr marL="0" indent="0">
              <a:buNone/>
            </a:pPr>
            <a:endParaRPr lang="nl-NL" dirty="0">
              <a:cs typeface="Calibri" panose="020F0502020204030204"/>
            </a:endParaRPr>
          </a:p>
          <a:p>
            <a:pPr>
              <a:buFont typeface="Wingdings" panose="05000000000000000000" pitchFamily="2" charset="2"/>
              <a:buChar char="Ø"/>
            </a:pPr>
            <a:r>
              <a:rPr lang="nl-NL" dirty="0">
                <a:cs typeface="Calibri" panose="020F0502020204030204"/>
              </a:rPr>
              <a:t>Milieu</a:t>
            </a:r>
            <a:br>
              <a:rPr lang="nl-NL" dirty="0">
                <a:cs typeface="Calibri" panose="020F0502020204030204"/>
              </a:rPr>
            </a:br>
            <a:endParaRPr lang="nl-NL" dirty="0">
              <a:cs typeface="Calibri" panose="020F0502020204030204"/>
            </a:endParaRPr>
          </a:p>
          <a:p>
            <a:pPr>
              <a:buFont typeface="Wingdings" panose="05000000000000000000" pitchFamily="2" charset="2"/>
              <a:buChar char="Ø"/>
            </a:pPr>
            <a:r>
              <a:rPr lang="nl-NL" dirty="0">
                <a:cs typeface="Calibri" panose="020F0502020204030204"/>
              </a:rPr>
              <a:t>Economische </a:t>
            </a:r>
            <a:br>
              <a:rPr lang="nl-NL" dirty="0">
                <a:cs typeface="Calibri" panose="020F0502020204030204"/>
              </a:rPr>
            </a:br>
            <a:endParaRPr lang="nl-NL" dirty="0">
              <a:cs typeface="Calibri" panose="020F0502020204030204"/>
            </a:endParaRPr>
          </a:p>
          <a:p>
            <a:pPr>
              <a:buFont typeface="Wingdings" panose="05000000000000000000" pitchFamily="2" charset="2"/>
              <a:buChar char="Ø"/>
            </a:pPr>
            <a:r>
              <a:rPr lang="nl-NL" dirty="0">
                <a:cs typeface="Calibri" panose="020F0502020204030204"/>
              </a:rPr>
              <a:t>Sociaal Maatschappelijke</a:t>
            </a:r>
            <a:endParaRPr lang="nl-NL" dirty="0"/>
          </a:p>
        </p:txBody>
      </p:sp>
      <p:pic>
        <p:nvPicPr>
          <p:cNvPr id="1026" name="Picture 2">
            <a:extLst>
              <a:ext uri="{FF2B5EF4-FFF2-40B4-BE49-F238E27FC236}">
                <a16:creationId xmlns:a16="http://schemas.microsoft.com/office/drawing/2014/main" id="{393EA3E0-D419-6B9E-E8D3-39956B602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257" y="2226774"/>
            <a:ext cx="3351460" cy="332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9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55F9F-DF5A-2A38-45B4-5739D6942A84}"/>
              </a:ext>
            </a:extLst>
          </p:cNvPr>
          <p:cNvSpPr>
            <a:spLocks noGrp="1"/>
          </p:cNvSpPr>
          <p:nvPr>
            <p:ph type="title"/>
          </p:nvPr>
        </p:nvSpPr>
        <p:spPr/>
        <p:txBody>
          <a:bodyPr/>
          <a:lstStyle/>
          <a:p>
            <a:r>
              <a:rPr lang="nl-NL" dirty="0"/>
              <a:t>Sustainability als kwaliteitsattribuut</a:t>
            </a:r>
          </a:p>
        </p:txBody>
      </p:sp>
      <p:sp>
        <p:nvSpPr>
          <p:cNvPr id="3" name="Tijdelijke aanduiding voor inhoud 2">
            <a:extLst>
              <a:ext uri="{FF2B5EF4-FFF2-40B4-BE49-F238E27FC236}">
                <a16:creationId xmlns:a16="http://schemas.microsoft.com/office/drawing/2014/main" id="{261549B4-A4C5-70FD-43BF-773C50DD417B}"/>
              </a:ext>
            </a:extLst>
          </p:cNvPr>
          <p:cNvSpPr>
            <a:spLocks noGrp="1"/>
          </p:cNvSpPr>
          <p:nvPr>
            <p:ph idx="1"/>
          </p:nvPr>
        </p:nvSpPr>
        <p:spPr/>
        <p:txBody>
          <a:bodyPr/>
          <a:lstStyle/>
          <a:p>
            <a:pPr marL="0" indent="0">
              <a:buNone/>
            </a:pPr>
            <a:r>
              <a:rPr lang="nl-NL" sz="2000" dirty="0">
                <a:cs typeface="Calibri" panose="020F0502020204030204"/>
              </a:rPr>
              <a:t>Er liggen raakvlakken tussen de huidige ISO-25010 kwaliteitsattributen en het kwaliteitsattribuut 'Sustainability'. Sommige kwaliteitsattributen versterken elkaar en sommige conflicteren soms. </a:t>
            </a:r>
          </a:p>
          <a:p>
            <a:pPr marL="0" indent="0">
              <a:buNone/>
            </a:pPr>
            <a:r>
              <a:rPr lang="nl-NL" sz="2000" dirty="0">
                <a:cs typeface="Calibri" panose="020F0502020204030204"/>
              </a:rPr>
              <a:t>Zie</a:t>
            </a:r>
            <a:r>
              <a:rPr lang="nl-NL" sz="2000">
                <a:cs typeface="Calibri" panose="020F0502020204030204"/>
              </a:rPr>
              <a:t>: Excel “ISO25010vsSustainability”</a:t>
            </a:r>
            <a:endParaRPr lang="nl-NL" sz="2000" dirty="0">
              <a:cs typeface="Calibri" panose="020F0502020204030204"/>
            </a:endParaRPr>
          </a:p>
          <a:p>
            <a:endParaRPr lang="nl-NL" dirty="0"/>
          </a:p>
        </p:txBody>
      </p:sp>
    </p:spTree>
    <p:extLst>
      <p:ext uri="{BB962C8B-B14F-4D97-AF65-F5344CB8AC3E}">
        <p14:creationId xmlns:p14="http://schemas.microsoft.com/office/powerpoint/2010/main" val="6291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1553-B491-3EB9-81BB-30212769F461}"/>
              </a:ext>
            </a:extLst>
          </p:cNvPr>
          <p:cNvSpPr>
            <a:spLocks noGrp="1"/>
          </p:cNvSpPr>
          <p:nvPr>
            <p:ph type="title"/>
          </p:nvPr>
        </p:nvSpPr>
        <p:spPr/>
        <p:txBody>
          <a:bodyPr/>
          <a:lstStyle/>
          <a:p>
            <a:r>
              <a:rPr lang="nl-NL" dirty="0">
                <a:cs typeface="Calibri Light"/>
              </a:rPr>
              <a:t>Sustainability standaarden </a:t>
            </a:r>
            <a:endParaRPr lang="nl-NL" dirty="0">
              <a:ea typeface="Calibri Light"/>
              <a:cs typeface="Calibri Light"/>
            </a:endParaRPr>
          </a:p>
        </p:txBody>
      </p:sp>
      <p:sp>
        <p:nvSpPr>
          <p:cNvPr id="3" name="Content Placeholder 2">
            <a:extLst>
              <a:ext uri="{FF2B5EF4-FFF2-40B4-BE49-F238E27FC236}">
                <a16:creationId xmlns:a16="http://schemas.microsoft.com/office/drawing/2014/main" id="{48A38999-C763-4CFB-DA07-4D9923276E2C}"/>
              </a:ext>
            </a:extLst>
          </p:cNvPr>
          <p:cNvSpPr>
            <a:spLocks noGrp="1"/>
          </p:cNvSpPr>
          <p:nvPr>
            <p:ph idx="1"/>
          </p:nvPr>
        </p:nvSpPr>
        <p:spPr>
          <a:xfrm>
            <a:off x="838200" y="1825625"/>
            <a:ext cx="10515600" cy="4786190"/>
          </a:xfrm>
        </p:spPr>
        <p:txBody>
          <a:bodyPr vert="horz" lIns="91440" tIns="45720" rIns="91440" bIns="45720" rtlCol="0" anchor="t">
            <a:normAutofit/>
          </a:bodyPr>
          <a:lstStyle/>
          <a:p>
            <a:pPr>
              <a:lnSpc>
                <a:spcPct val="120000"/>
              </a:lnSpc>
              <a:spcBef>
                <a:spcPts val="600"/>
              </a:spcBef>
              <a:buFont typeface="Wingdings" panose="05000000000000000000" pitchFamily="2" charset="2"/>
              <a:buChar char="Ø"/>
            </a:pPr>
            <a:r>
              <a:rPr lang="nl-NL" sz="2000" dirty="0">
                <a:ea typeface="+mn-lt"/>
                <a:cs typeface="Calibri"/>
              </a:rPr>
              <a:t>UN: Sustainable</a:t>
            </a:r>
            <a:r>
              <a:rPr lang="nl-NL" sz="2000" dirty="0">
                <a:ea typeface="+mn-lt"/>
                <a:cs typeface="+mn-lt"/>
              </a:rPr>
              <a:t> Development Goals (</a:t>
            </a:r>
            <a:r>
              <a:rPr lang="nl-NL" sz="2000" dirty="0" err="1">
                <a:ea typeface="+mn-lt"/>
                <a:cs typeface="+mn-lt"/>
              </a:rPr>
              <a:t>SDGs</a:t>
            </a:r>
            <a:r>
              <a:rPr lang="nl-NL" sz="2000" dirty="0">
                <a:ea typeface="+mn-lt"/>
                <a:cs typeface="+mn-lt"/>
              </a:rPr>
              <a:t>)  </a:t>
            </a:r>
            <a:endParaRPr lang="nl-NL" sz="2000" dirty="0">
              <a:ea typeface="+mn-lt"/>
              <a:cs typeface="Calibri"/>
            </a:endParaRPr>
          </a:p>
          <a:p>
            <a:pPr>
              <a:lnSpc>
                <a:spcPct val="120000"/>
              </a:lnSpc>
              <a:spcBef>
                <a:spcPts val="600"/>
              </a:spcBef>
              <a:buFont typeface="Wingdings" panose="05000000000000000000" pitchFamily="2" charset="2"/>
              <a:buChar char="Ø"/>
            </a:pPr>
            <a:endParaRPr lang="nl-NL" sz="2000" dirty="0">
              <a:ea typeface="Calibri"/>
              <a:cs typeface="Calibri"/>
            </a:endParaRPr>
          </a:p>
          <a:p>
            <a:pPr>
              <a:lnSpc>
                <a:spcPct val="120000"/>
              </a:lnSpc>
              <a:spcBef>
                <a:spcPts val="600"/>
              </a:spcBef>
              <a:buFont typeface="Wingdings" panose="05000000000000000000" pitchFamily="2" charset="2"/>
              <a:buChar char="Ø"/>
            </a:pPr>
            <a:r>
              <a:rPr lang="nl-NL" sz="2000" dirty="0">
                <a:ea typeface="Calibri"/>
                <a:cs typeface="Calibri"/>
              </a:rPr>
              <a:t>EU: International Sustainability Standards Board (ISSB). Niet algemeen verplicht; verplichting op basis nationale overheden</a:t>
            </a:r>
          </a:p>
          <a:p>
            <a:pPr>
              <a:lnSpc>
                <a:spcPct val="120000"/>
              </a:lnSpc>
              <a:spcBef>
                <a:spcPts val="600"/>
              </a:spcBef>
              <a:buFont typeface="Wingdings" panose="05000000000000000000" pitchFamily="2" charset="2"/>
              <a:buChar char="Ø"/>
            </a:pPr>
            <a:endParaRPr lang="nl-NL" sz="2000" dirty="0">
              <a:ea typeface="Calibri"/>
              <a:cs typeface="Calibri"/>
            </a:endParaRPr>
          </a:p>
          <a:p>
            <a:pPr>
              <a:lnSpc>
                <a:spcPct val="120000"/>
              </a:lnSpc>
              <a:spcBef>
                <a:spcPts val="600"/>
              </a:spcBef>
              <a:buFont typeface="Wingdings" panose="05000000000000000000" pitchFamily="2" charset="2"/>
              <a:buChar char="Ø"/>
            </a:pPr>
            <a:r>
              <a:rPr lang="nl-NL" sz="2000" dirty="0">
                <a:ea typeface="Calibri"/>
                <a:cs typeface="Calibri"/>
              </a:rPr>
              <a:t>EU: Corporate Sustainability Reporting Directive (CSRD). Stapsgewijs van kracht</a:t>
            </a:r>
            <a:endParaRPr lang="nl-NL" sz="2000" dirty="0"/>
          </a:p>
        </p:txBody>
      </p:sp>
    </p:spTree>
    <p:extLst>
      <p:ext uri="{BB962C8B-B14F-4D97-AF65-F5344CB8AC3E}">
        <p14:creationId xmlns:p14="http://schemas.microsoft.com/office/powerpoint/2010/main" val="32652127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04a940-cac1-4fde-bc39-713282151281">
      <UserInfo>
        <DisplayName>Bart Knaack</DisplayName>
        <AccountId>16</AccountId>
        <AccountType/>
      </UserInfo>
      <UserInfo>
        <DisplayName>Bob van de Burgt</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ABFF59A3002E40BA6D2BABAA1E8A6D" ma:contentTypeVersion="8" ma:contentTypeDescription="Een nieuw document maken." ma:contentTypeScope="" ma:versionID="2fc4960799deb1c97b1378c5a401b510">
  <xsd:schema xmlns:xsd="http://www.w3.org/2001/XMLSchema" xmlns:xs="http://www.w3.org/2001/XMLSchema" xmlns:p="http://schemas.microsoft.com/office/2006/metadata/properties" xmlns:ns3="2404a940-cac1-4fde-bc39-713282151281" xmlns:ns4="7df8dd89-7902-41a8-bdcb-5cd541a2f3dd" targetNamespace="http://schemas.microsoft.com/office/2006/metadata/properties" ma:root="true" ma:fieldsID="8961ecc64a7399d34d617f76f0aa6537" ns3:_="" ns4:_="">
    <xsd:import namespace="2404a940-cac1-4fde-bc39-713282151281"/>
    <xsd:import namespace="7df8dd89-7902-41a8-bdcb-5cd541a2f3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4a940-cac1-4fde-bc39-71328215128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8dd89-7902-41a8-bdcb-5cd541a2f3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DB102-121B-41DA-9FBC-FCD5B80CA21C}">
  <ds:schemaRefs>
    <ds:schemaRef ds:uri="http://purl.org/dc/elements/1.1/"/>
    <ds:schemaRef ds:uri="http://www.w3.org/XML/1998/namespace"/>
    <ds:schemaRef ds:uri="7df8dd89-7902-41a8-bdcb-5cd541a2f3dd"/>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 ds:uri="2404a940-cac1-4fde-bc39-713282151281"/>
    <ds:schemaRef ds:uri="http://purl.org/dc/dcmitype/"/>
  </ds:schemaRefs>
</ds:datastoreItem>
</file>

<file path=customXml/itemProps2.xml><?xml version="1.0" encoding="utf-8"?>
<ds:datastoreItem xmlns:ds="http://schemas.openxmlformats.org/officeDocument/2006/customXml" ds:itemID="{D2DBD628-7C6A-46AB-AEAD-22F815E2AF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4a940-cac1-4fde-bc39-713282151281"/>
    <ds:schemaRef ds:uri="7df8dd89-7902-41a8-bdcb-5cd541a2f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DCAEC1-949B-47BB-BE1B-6E1094B9D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10200</TotalTime>
  <Words>6611</Words>
  <Application>Microsoft Office PowerPoint</Application>
  <PresentationFormat>Breedbeeld</PresentationFormat>
  <Paragraphs>445</Paragraphs>
  <Slides>40</Slides>
  <Notes>27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40</vt:i4>
      </vt:variant>
    </vt:vector>
  </HeadingPairs>
  <TitlesOfParts>
    <vt:vector size="48" baseType="lpstr">
      <vt:lpstr>Arial</vt:lpstr>
      <vt:lpstr>Arial,Sans-Serif</vt:lpstr>
      <vt:lpstr>Calibri</vt:lpstr>
      <vt:lpstr>Symbol,Sans-Serif</vt:lpstr>
      <vt:lpstr>Trebuchet MS</vt:lpstr>
      <vt:lpstr>Wingdings</vt:lpstr>
      <vt:lpstr>Wingdings 3</vt:lpstr>
      <vt:lpstr>Facet</vt:lpstr>
      <vt:lpstr>Sustainability</vt:lpstr>
      <vt:lpstr>Inhoudsopgave</vt:lpstr>
      <vt:lpstr>Inleiding</vt:lpstr>
      <vt:lpstr>Inleiding</vt:lpstr>
      <vt:lpstr>Wat is Sustainability</vt:lpstr>
      <vt:lpstr>Wat is Sustainability?</vt:lpstr>
      <vt:lpstr>Aspecten van Sustainability</vt:lpstr>
      <vt:lpstr>Sustainability als kwaliteitsattribuut</vt:lpstr>
      <vt:lpstr>Sustainability standaarden </vt:lpstr>
      <vt:lpstr>Corporate Sustainability Reporting Directive (CSRD)</vt:lpstr>
      <vt:lpstr>De keten niet vergeten</vt:lpstr>
      <vt:lpstr>De verborgen impact </vt:lpstr>
      <vt:lpstr>Relatie Sustainability en Green IT</vt:lpstr>
      <vt:lpstr>Green IT versus Sustainability</vt:lpstr>
      <vt:lpstr>Green IT als (enig?) aandachtspunt binnen Sustainability</vt:lpstr>
      <vt:lpstr>Implementatie van Green IT</vt:lpstr>
      <vt:lpstr>Afwegingen rondom Green IT</vt:lpstr>
      <vt:lpstr>Primaire attributen voor GREEN IT (efficiëntie)</vt:lpstr>
      <vt:lpstr>Aspecten Sustainability/Green IT die niet over efficiëntie gaan </vt:lpstr>
      <vt:lpstr>Green zijn en Green overkomen</vt:lpstr>
      <vt:lpstr>Green zijn en Green overkomen - voeding</vt:lpstr>
      <vt:lpstr>Green zijn en Green overkomen – gegevens / data</vt:lpstr>
      <vt:lpstr>Green zijn en Green overkomen - mobiliteit</vt:lpstr>
      <vt:lpstr>Green zijn en Green overkomen - geld</vt:lpstr>
      <vt:lpstr>Sustainability als onderdeel van de teststrategie</vt:lpstr>
      <vt:lpstr>De rol van de tester  </vt:lpstr>
      <vt:lpstr>Teststrategie</vt:lpstr>
      <vt:lpstr>Context (1/6)</vt:lpstr>
      <vt:lpstr>Context (2/6)</vt:lpstr>
      <vt:lpstr>Context (3/6)</vt:lpstr>
      <vt:lpstr>Context (4/6)</vt:lpstr>
      <vt:lpstr>Context (5/6)</vt:lpstr>
      <vt:lpstr>Context (6/6)</vt:lpstr>
      <vt:lpstr>Product Risico Analyse</vt:lpstr>
      <vt:lpstr>Stakeholder betrokkenheid </vt:lpstr>
      <vt:lpstr>Sustainability als onderdeel van de teststrategie</vt:lpstr>
      <vt:lpstr>Test tooling</vt:lpstr>
      <vt:lpstr>Sustainability als onderdeel van de teststrategie</vt:lpstr>
      <vt:lpstr>Meten van Sustainability versus Green IT</vt:lpstr>
      <vt:lpstr>Verder lezen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Knaack</dc:creator>
  <cp:lastModifiedBy>Chahim, H. (Hatim)</cp:lastModifiedBy>
  <cp:revision>44</cp:revision>
  <dcterms:created xsi:type="dcterms:W3CDTF">2023-02-13T14:16:35Z</dcterms:created>
  <dcterms:modified xsi:type="dcterms:W3CDTF">2023-10-09T16:53:45Z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0x010100F8ABFF59A3002E40BA6D2BABAA1E8A6D</vt:lpwstr>
  </property>
</Properties>
</file>